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66"/>
  </p:notesMasterIdLst>
  <p:handoutMasterIdLst>
    <p:handoutMasterId r:id="rId67"/>
  </p:handoutMasterIdLst>
  <p:sldIdLst>
    <p:sldId id="2740" r:id="rId2"/>
    <p:sldId id="2664" r:id="rId3"/>
    <p:sldId id="2847" r:id="rId4"/>
    <p:sldId id="2849" r:id="rId5"/>
    <p:sldId id="2843" r:id="rId6"/>
    <p:sldId id="2854" r:id="rId7"/>
    <p:sldId id="2855" r:id="rId8"/>
    <p:sldId id="2871" r:id="rId9"/>
    <p:sldId id="2856" r:id="rId10"/>
    <p:sldId id="2845" r:id="rId11"/>
    <p:sldId id="2850" r:id="rId12"/>
    <p:sldId id="2852" r:id="rId13"/>
    <p:sldId id="2875" r:id="rId14"/>
    <p:sldId id="2859" r:id="rId15"/>
    <p:sldId id="2587" r:id="rId16"/>
    <p:sldId id="2718" r:id="rId17"/>
    <p:sldId id="1965" r:id="rId18"/>
    <p:sldId id="2746" r:id="rId19"/>
    <p:sldId id="1967" r:id="rId20"/>
    <p:sldId id="2023" r:id="rId21"/>
    <p:sldId id="2411" r:id="rId22"/>
    <p:sldId id="2689" r:id="rId23"/>
    <p:sldId id="2878" r:id="rId24"/>
    <p:sldId id="2048" r:id="rId25"/>
    <p:sldId id="2786" r:id="rId26"/>
    <p:sldId id="2919" r:id="rId27"/>
    <p:sldId id="2888" r:id="rId28"/>
    <p:sldId id="2788" r:id="rId29"/>
    <p:sldId id="2602" r:id="rId30"/>
    <p:sldId id="2915" r:id="rId31"/>
    <p:sldId id="2989" r:id="rId32"/>
    <p:sldId id="2870" r:id="rId33"/>
    <p:sldId id="2054" r:id="rId34"/>
    <p:sldId id="2882" r:id="rId35"/>
    <p:sldId id="2916" r:id="rId36"/>
    <p:sldId id="2939" r:id="rId37"/>
    <p:sldId id="2984" r:id="rId38"/>
    <p:sldId id="2917" r:id="rId39"/>
    <p:sldId id="2866" r:id="rId40"/>
    <p:sldId id="2985" r:id="rId41"/>
    <p:sldId id="2918" r:id="rId42"/>
    <p:sldId id="2792" r:id="rId43"/>
    <p:sldId id="2920" r:id="rId44"/>
    <p:sldId id="2055" r:id="rId45"/>
    <p:sldId id="2940" r:id="rId46"/>
    <p:sldId id="2941" r:id="rId47"/>
    <p:sldId id="2056" r:id="rId48"/>
    <p:sldId id="2942" r:id="rId49"/>
    <p:sldId id="2791" r:id="rId50"/>
    <p:sldId id="2890" r:id="rId51"/>
    <p:sldId id="2986" r:id="rId52"/>
    <p:sldId id="2891" r:id="rId53"/>
    <p:sldId id="2987" r:id="rId54"/>
    <p:sldId id="2816" r:id="rId55"/>
    <p:sldId id="2988" r:id="rId56"/>
    <p:sldId id="2921" r:id="rId57"/>
    <p:sldId id="2943" r:id="rId58"/>
    <p:sldId id="2983" r:id="rId59"/>
    <p:sldId id="2407" r:id="rId60"/>
    <p:sldId id="2857" r:id="rId61"/>
    <p:sldId id="2872" r:id="rId62"/>
    <p:sldId id="2057" r:id="rId63"/>
    <p:sldId id="2863" r:id="rId64"/>
    <p:sldId id="28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3753F"/>
    <a:srgbClr val="F37440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5"/>
    <p:restoredTop sz="96234"/>
  </p:normalViewPr>
  <p:slideViewPr>
    <p:cSldViewPr snapToGrid="0" snapToObjects="1">
      <p:cViewPr varScale="1">
        <p:scale>
          <a:sx n="146" d="100"/>
          <a:sy n="146" d="100"/>
        </p:scale>
        <p:origin x="200" y="93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5/5/24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2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32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47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1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31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30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1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52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06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CCDD2E-4838-27CC-8370-A79B816D1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90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slideLayout" Target="../slideLayouts/slideLayout14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notesSlide" Target="../notesSlides/notesSlide3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2.00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4744376" y="1427672"/>
            <a:ext cx="2312506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ARM – Part 1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Memory?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1"/>
            <a:ext cx="8070278" cy="35699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Consider a = b + c are operands are in memory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Operation code: </a:t>
            </a:r>
            <a:r>
              <a:rPr lang="en-US" sz="2200" dirty="0"/>
              <a:t>add 		</a:t>
            </a:r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a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Operand 1: </a:t>
            </a:r>
            <a:r>
              <a:rPr lang="en-US" sz="2200" dirty="0"/>
              <a:t>b			</a:t>
            </a:r>
            <a:r>
              <a:rPr lang="en-US" sz="2200" dirty="0">
                <a:solidFill>
                  <a:srgbClr val="0070C0"/>
                </a:solidFill>
              </a:rPr>
              <a:t>Operand 2: </a:t>
            </a:r>
            <a:r>
              <a:rPr lang="en-US" sz="2200" dirty="0"/>
              <a:t>c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Aarch32 Instructions </a:t>
            </a:r>
            <a:r>
              <a:rPr lang="en-US" sz="2200" dirty="0"/>
              <a:t>are always word size: </a:t>
            </a:r>
            <a:r>
              <a:rPr lang="en-US" sz="22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2200" dirty="0"/>
              <a:t>Address space is 32 bits wide so put a </a:t>
            </a:r>
            <a:r>
              <a:rPr lang="en-US" sz="2200" dirty="0">
                <a:solidFill>
                  <a:srgbClr val="FF0000"/>
                </a:solidFill>
              </a:rPr>
              <a:t>POINTER in a register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689497" y="4333023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832708" y="4725541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538943" y="470386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424485" y="6399548"/>
            <a:ext cx="885840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to be stored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689497" y="4301766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271683" y="4179889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398101" y="4690975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247547" y="4700540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2865310" y="5099629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2297" y="5048154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6565862" y="507470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536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209003" y="663995"/>
            <a:ext cx="2446776" cy="5604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726916" y="68963"/>
            <a:ext cx="2296735" cy="659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8821287" cy="445308"/>
          </a:xfrm>
        </p:spPr>
        <p:txBody>
          <a:bodyPr/>
          <a:lstStyle/>
          <a:p>
            <a:r>
              <a:rPr lang="en-US" dirty="0"/>
              <a:t>32-Bit Arm is a Load/Store Architecture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5159105" y="571536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5299890" y="1494509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4637808" y="1963508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5159105" y="547050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5159105" y="522564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5159105" y="49807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5159105" y="473591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5159105" y="44910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5159105" y="424619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5159105" y="400133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5159105" y="375646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5159105" y="351160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5159105" y="326674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5159105" y="302188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5159105" y="27770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5159105" y="253215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5159105" y="228729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5159105" y="204243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3820767" y="4021024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4750605" y="5968019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4898456" y="816854"/>
            <a:ext cx="13660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5159105" y="1869081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757565" y="133089"/>
            <a:ext cx="2224331" cy="6420037"/>
            <a:chOff x="9841834" y="240352"/>
            <a:chExt cx="2224331" cy="637472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27925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27925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27925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27925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10634809" y="240352"/>
              <a:ext cx="1109599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90083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9A45FBD1-D804-26CB-E00C-723B55CFA0F7}"/>
              </a:ext>
            </a:extLst>
          </p:cNvPr>
          <p:cNvSpPr/>
          <p:nvPr/>
        </p:nvSpPr>
        <p:spPr>
          <a:xfrm>
            <a:off x="307199" y="2871933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67" name="Down Arrow 66">
            <a:extLst>
              <a:ext uri="{FF2B5EF4-FFF2-40B4-BE49-F238E27FC236}">
                <a16:creationId xmlns:a16="http://schemas.microsoft.com/office/drawing/2014/main" id="{4D9036CE-3BFD-3104-98A3-3B4A528D297F}"/>
              </a:ext>
            </a:extLst>
          </p:cNvPr>
          <p:cNvSpPr/>
          <p:nvPr/>
        </p:nvSpPr>
        <p:spPr>
          <a:xfrm rot="5400000">
            <a:off x="3358721" y="2419469"/>
            <a:ext cx="230156" cy="1504548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B7DE2C1A-733D-2F0C-7232-BD45EA79C415}"/>
              </a:ext>
            </a:extLst>
          </p:cNvPr>
          <p:cNvSpPr/>
          <p:nvPr/>
        </p:nvSpPr>
        <p:spPr>
          <a:xfrm rot="16200000">
            <a:off x="3341651" y="2982693"/>
            <a:ext cx="230154" cy="1504550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BC4152D7-BEFD-37AE-BF03-C4F1F1263F38}"/>
              </a:ext>
            </a:extLst>
          </p:cNvPr>
          <p:cNvSpPr/>
          <p:nvPr/>
        </p:nvSpPr>
        <p:spPr>
          <a:xfrm rot="5400000">
            <a:off x="8103866" y="1399933"/>
            <a:ext cx="242953" cy="2986072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72E07DC3-429F-13FC-D2F0-68DEF6420D2F}"/>
              </a:ext>
            </a:extLst>
          </p:cNvPr>
          <p:cNvSpPr/>
          <p:nvPr/>
        </p:nvSpPr>
        <p:spPr>
          <a:xfrm rot="16200000">
            <a:off x="8086124" y="2824292"/>
            <a:ext cx="242950" cy="2986069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A9BFFC-EDA7-F2B4-E44B-BCAD14A2183D}"/>
              </a:ext>
            </a:extLst>
          </p:cNvPr>
          <p:cNvSpPr txBox="1"/>
          <p:nvPr/>
        </p:nvSpPr>
        <p:spPr>
          <a:xfrm>
            <a:off x="860445" y="1201263"/>
            <a:ext cx="27992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6825EC-919F-CC2D-7AE3-1D8E84885A78}"/>
              </a:ext>
            </a:extLst>
          </p:cNvPr>
          <p:cNvSpPr txBox="1"/>
          <p:nvPr/>
        </p:nvSpPr>
        <p:spPr>
          <a:xfrm>
            <a:off x="543964" y="4787098"/>
            <a:ext cx="31789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Instruction </a:t>
            </a:r>
            <a:r>
              <a:rPr lang="en-US" sz="2400" dirty="0">
                <a:solidFill>
                  <a:srgbClr val="0070C0"/>
                </a:solidFill>
              </a:rPr>
              <a:t>operands and results </a:t>
            </a:r>
            <a:r>
              <a:rPr lang="en-US" sz="2400" dirty="0">
                <a:solidFill>
                  <a:schemeClr val="accent2"/>
                </a:solidFill>
              </a:rPr>
              <a:t>are </a:t>
            </a:r>
            <a:r>
              <a:rPr lang="en-US" sz="2400" b="1" dirty="0">
                <a:solidFill>
                  <a:srgbClr val="0070C0"/>
                </a:solidFill>
              </a:rPr>
              <a:t>only in registers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49BAC0-2BE7-EEB1-5D24-5D33752200DF}"/>
              </a:ext>
            </a:extLst>
          </p:cNvPr>
          <p:cNvSpPr txBox="1"/>
          <p:nvPr/>
        </p:nvSpPr>
        <p:spPr>
          <a:xfrm>
            <a:off x="7103782" y="934425"/>
            <a:ext cx="220518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37440"/>
                </a:solidFill>
              </a:rPr>
              <a:t>Load:</a:t>
            </a:r>
          </a:p>
          <a:p>
            <a:pPr algn="ctr"/>
            <a:r>
              <a:rPr lang="en-US" b="1" dirty="0">
                <a:solidFill>
                  <a:srgbClr val="F37440"/>
                </a:solidFill>
              </a:rPr>
              <a:t> (also called a Fill)</a:t>
            </a:r>
          </a:p>
          <a:p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Copy the contents of a variable from memory into a register.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E8EB79-6FE0-55D6-D817-65C9EC949CCB}"/>
              </a:ext>
            </a:extLst>
          </p:cNvPr>
          <p:cNvSpPr txBox="1"/>
          <p:nvPr/>
        </p:nvSpPr>
        <p:spPr>
          <a:xfrm>
            <a:off x="7094693" y="4494926"/>
            <a:ext cx="229673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C895B"/>
                </a:solidFill>
              </a:rPr>
              <a:t>Store: </a:t>
            </a:r>
          </a:p>
          <a:p>
            <a:pPr algn="ctr"/>
            <a:r>
              <a:rPr lang="en-US" b="1" dirty="0">
                <a:solidFill>
                  <a:srgbClr val="2C895B"/>
                </a:solidFill>
              </a:rPr>
              <a:t>(also called a Spill) </a:t>
            </a:r>
          </a:p>
          <a:p>
            <a:r>
              <a:rPr lang="en-US" dirty="0">
                <a:solidFill>
                  <a:schemeClr val="accent2"/>
                </a:solidFill>
              </a:rPr>
              <a:t>Copy the contents of a register back into a variable in memory.</a:t>
            </a:r>
          </a:p>
        </p:txBody>
      </p:sp>
    </p:spTree>
    <p:extLst>
      <p:ext uri="{BB962C8B-B14F-4D97-AF65-F5344CB8AC3E}">
        <p14:creationId xmlns:p14="http://schemas.microsoft.com/office/powerpoint/2010/main" val="188822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7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Load/Store: Load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C3EB4-2C5E-34F8-3B18-A552C487AB46}"/>
              </a:ext>
            </a:extLst>
          </p:cNvPr>
          <p:cNvSpPr txBox="1"/>
          <p:nvPr/>
        </p:nvSpPr>
        <p:spPr>
          <a:xfrm>
            <a:off x="149135" y="2454031"/>
            <a:ext cx="6389891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store concept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&amp;x;         // r1 contains x's address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read memory , load register 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endCxn id="81" idx="3"/>
          </p:cNvCxnSpPr>
          <p:nvPr/>
        </p:nvCxnSpPr>
        <p:spPr>
          <a:xfrm flipH="1" flipV="1">
            <a:off x="8116161" y="4387623"/>
            <a:ext cx="1804283" cy="36142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  <a:endCxn id="133" idx="1"/>
          </p:cNvCxnSpPr>
          <p:nvPr/>
        </p:nvCxnSpPr>
        <p:spPr>
          <a:xfrm flipV="1">
            <a:off x="8116161" y="4853920"/>
            <a:ext cx="1343295" cy="23427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325248" y="49009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68119" y="399463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reads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02D04-85FE-2985-C6CE-50E036D9DEB6}"/>
              </a:ext>
            </a:extLst>
          </p:cNvPr>
          <p:cNvSpPr txBox="1"/>
          <p:nvPr/>
        </p:nvSpPr>
        <p:spPr>
          <a:xfrm>
            <a:off x="1098967" y="1136733"/>
            <a:ext cx="371127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 = {0x4321, 0x0};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= x[0];</a:t>
            </a:r>
          </a:p>
        </p:txBody>
      </p:sp>
    </p:spTree>
    <p:extLst>
      <p:ext uri="{BB962C8B-B14F-4D97-AF65-F5344CB8AC3E}">
        <p14:creationId xmlns:p14="http://schemas.microsoft.com/office/powerpoint/2010/main" val="118569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Load/Store: Store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116161" y="3417975"/>
            <a:ext cx="1845804" cy="9696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8116161" y="3907699"/>
            <a:ext cx="1514856" cy="969648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455643" y="454245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r1 + 4 </a:t>
            </a:r>
          </a:p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58926" y="318869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writes memory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7A4AC-42FE-2AA6-56B4-ADC1AA0DF31B}"/>
              </a:ext>
            </a:extLst>
          </p:cNvPr>
          <p:cNvSpPr/>
          <p:nvPr/>
        </p:nvSpPr>
        <p:spPr>
          <a:xfrm>
            <a:off x="10240139" y="371632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6802F70-8402-FB55-0F66-1CEB35C24F79}"/>
              </a:ext>
            </a:extLst>
          </p:cNvPr>
          <p:cNvSpPr/>
          <p:nvPr/>
        </p:nvSpPr>
        <p:spPr>
          <a:xfrm>
            <a:off x="10240139" y="346764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73EFF9B-F29C-5BF1-D7AE-8B8BC33F30DB}"/>
              </a:ext>
            </a:extLst>
          </p:cNvPr>
          <p:cNvSpPr/>
          <p:nvPr/>
        </p:nvSpPr>
        <p:spPr>
          <a:xfrm>
            <a:off x="10240139" y="321895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ABC4AE9-4613-EA19-EA3C-0743ADDB55F1}"/>
              </a:ext>
            </a:extLst>
          </p:cNvPr>
          <p:cNvSpPr/>
          <p:nvPr/>
        </p:nvSpPr>
        <p:spPr>
          <a:xfrm>
            <a:off x="10240139" y="297027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31E31-C310-17AA-9162-F4D178ABDC16}"/>
              </a:ext>
            </a:extLst>
          </p:cNvPr>
          <p:cNvSpPr txBox="1"/>
          <p:nvPr/>
        </p:nvSpPr>
        <p:spPr>
          <a:xfrm>
            <a:off x="97177" y="1969968"/>
            <a:ext cx="6389891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store concept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&amp;x;         // r1 contains x's address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read memory , load register 3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+ 1;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*(r1) = r3;     // store register 3 to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1A55D-1B4B-4384-EA6C-23E26B862281}"/>
              </a:ext>
            </a:extLst>
          </p:cNvPr>
          <p:cNvSpPr txBox="1"/>
          <p:nvPr/>
        </p:nvSpPr>
        <p:spPr>
          <a:xfrm>
            <a:off x="893340" y="728795"/>
            <a:ext cx="371127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 = {0x4321, 0x0};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= x[0];</a:t>
            </a:r>
          </a:p>
        </p:txBody>
      </p:sp>
    </p:spTree>
    <p:extLst>
      <p:ext uri="{BB962C8B-B14F-4D97-AF65-F5344CB8AC3E}">
        <p14:creationId xmlns:p14="http://schemas.microsoft.com/office/powerpoint/2010/main" val="85924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913B-7C34-7101-E261-7369E46C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Register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E9CDF-D09C-4857-1356-D0ED4C0301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37005" y="1263471"/>
            <a:ext cx="8438291" cy="46424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16 Named registers r0 – r15</a:t>
            </a:r>
          </a:p>
          <a:p>
            <a:r>
              <a:rPr lang="en-US" sz="2400" dirty="0"/>
              <a:t>The operands of almost all instructions are registers</a:t>
            </a:r>
          </a:p>
          <a:p>
            <a:r>
              <a:rPr lang="en-US" sz="2400" dirty="0"/>
              <a:t>To </a:t>
            </a:r>
            <a:r>
              <a:rPr lang="en-US" sz="2400" dirty="0">
                <a:solidFill>
                  <a:srgbClr val="0070C0"/>
                </a:solidFill>
              </a:rPr>
              <a:t>operate on a variable in memory </a:t>
            </a:r>
            <a:r>
              <a:rPr lang="en-US" sz="2400" dirty="0"/>
              <a:t>do the following: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C895B"/>
                </a:solidFill>
              </a:rPr>
              <a:t>Load the value(s) from memory into a register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Execute the instruction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Store the result back into memory </a:t>
            </a:r>
            <a:r>
              <a:rPr lang="en-US" sz="2400" dirty="0">
                <a:solidFill>
                  <a:srgbClr val="FF0000"/>
                </a:solidFill>
              </a:rPr>
              <a:t>(only if needed!)</a:t>
            </a:r>
          </a:p>
          <a:p>
            <a:r>
              <a:rPr lang="en-US" sz="2400" dirty="0"/>
              <a:t>Going to/from memory is expensive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4X to 20X+ </a:t>
            </a:r>
            <a:r>
              <a:rPr lang="en-US" sz="2400" b="1" dirty="0">
                <a:solidFill>
                  <a:srgbClr val="C00000"/>
                </a:solidFill>
              </a:rPr>
              <a:t>slower</a:t>
            </a:r>
            <a:r>
              <a:rPr lang="en-US" sz="2400" dirty="0"/>
              <a:t> than accessing a register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Strategy: </a:t>
            </a:r>
            <a:r>
              <a:rPr lang="en-US" sz="2400" dirty="0"/>
              <a:t>Keep variables in registers as much as possible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032BB-1BAC-03F1-F0D5-3AC52D3CD60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164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D661-64A1-AF4B-BC19-035D4E68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8270"/>
          </a:xfrm>
        </p:spPr>
        <p:txBody>
          <a:bodyPr/>
          <a:lstStyle/>
          <a:p>
            <a:r>
              <a:rPr lang="en-US" dirty="0"/>
              <a:t>AArch32 Instruction Categories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7851F-937D-154C-9964-3AE8583D2E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2649" y="709783"/>
            <a:ext cx="6821124" cy="585238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Data movement to/from memory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Transfer Instructions </a:t>
            </a:r>
            <a:r>
              <a:rPr lang="en-US" sz="2200" dirty="0"/>
              <a:t>between memory and registers</a:t>
            </a:r>
          </a:p>
          <a:p>
            <a:pPr lvl="2"/>
            <a:r>
              <a:rPr lang="en-US" sz="2200" dirty="0"/>
              <a:t>Load, Store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Arithmetic and logic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processing Instructions </a:t>
            </a:r>
            <a:r>
              <a:rPr lang="en-US" sz="2200" dirty="0"/>
              <a:t>(registers only)</a:t>
            </a:r>
          </a:p>
          <a:p>
            <a:pPr lvl="2"/>
            <a:r>
              <a:rPr lang="en-US" sz="2200" dirty="0"/>
              <a:t>Add, Subtract, Multiply, Shift, Rotate, …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Control Flow</a:t>
            </a:r>
          </a:p>
          <a:p>
            <a:pPr lvl="1"/>
            <a:r>
              <a:rPr lang="en-US" sz="2200" dirty="0"/>
              <a:t>Compare, Test, If-then, Branch, function calls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Miscellaneous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Traps (OS system calls)</a:t>
            </a:r>
            <a:r>
              <a:rPr lang="en-US" sz="2200" dirty="0"/>
              <a:t>, Breakpoints, wait for events, interrupt enable/disable, data memory barrier, data synchronization barrier</a:t>
            </a:r>
          </a:p>
          <a:p>
            <a:pPr lvl="1"/>
            <a:r>
              <a:rPr lang="en-US" sz="2200" dirty="0"/>
              <a:t>Many others that we will not cover in the class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8D73D-F528-994B-843E-4242D4346958}"/>
              </a:ext>
            </a:extLst>
          </p:cNvPr>
          <p:cNvSpPr/>
          <p:nvPr/>
        </p:nvSpPr>
        <p:spPr>
          <a:xfrm>
            <a:off x="7272833" y="1712238"/>
            <a:ext cx="2042383" cy="1635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Arithmetic and logic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29C158-C612-A24D-B74B-7E9FDF39B48A}"/>
              </a:ext>
            </a:extLst>
          </p:cNvPr>
          <p:cNvSpPr/>
          <p:nvPr/>
        </p:nvSpPr>
        <p:spPr>
          <a:xfrm>
            <a:off x="9562169" y="1712237"/>
            <a:ext cx="2042383" cy="163524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Movement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2A793-62AE-214F-A640-2A4AFB3CC6FE}"/>
              </a:ext>
            </a:extLst>
          </p:cNvPr>
          <p:cNvSpPr/>
          <p:nvPr/>
        </p:nvSpPr>
        <p:spPr>
          <a:xfrm>
            <a:off x="7272833" y="3629171"/>
            <a:ext cx="2042383" cy="163524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493ABC-438E-E14D-BF8C-5F4CB77CF484}"/>
              </a:ext>
            </a:extLst>
          </p:cNvPr>
          <p:cNvSpPr/>
          <p:nvPr/>
        </p:nvSpPr>
        <p:spPr>
          <a:xfrm>
            <a:off x="9562169" y="3629171"/>
            <a:ext cx="2042383" cy="1635241"/>
          </a:xfrm>
          <a:prstGeom prst="rect">
            <a:avLst/>
          </a:prstGeom>
          <a:solidFill>
            <a:srgbClr val="F37440"/>
          </a:solidFill>
          <a:ln>
            <a:solidFill>
              <a:srgbClr val="F37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Miscellaneous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57864-18CF-F740-8E8E-EBDF37D424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8578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2026901" y="806847"/>
            <a:ext cx="7894357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Copying</a:t>
            </a:r>
            <a:r>
              <a:rPr lang="en-US" dirty="0"/>
              <a:t> Values Between Registers - MOV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3812254" cy="1971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mov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of the // value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register r0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6346294" y="892472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1878856" y="3915017"/>
            <a:ext cx="7894357" cy="2712797"/>
            <a:chOff x="1878856" y="3915017"/>
            <a:chExt cx="7894357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7894357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mov	r0, 100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Expands an 8-bit (imm8) value 100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stored in the instruction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into the register r0</a:t>
              </a:r>
              <a:endParaRPr lang="en-US" dirty="0">
                <a:solidFill>
                  <a:srgbClr val="00000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6280789" y="4040785"/>
              <a:ext cx="3362609" cy="2417832"/>
              <a:chOff x="5026198" y="2209800"/>
              <a:chExt cx="3362609" cy="241783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5203092" y="400608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6339873" y="2960477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5026198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100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D9C3A-891E-1456-2958-C439AAD67D7F}"/>
              </a:ext>
            </a:extLst>
          </p:cNvPr>
          <p:cNvSpPr txBox="1"/>
          <p:nvPr/>
        </p:nvSpPr>
        <p:spPr>
          <a:xfrm>
            <a:off x="2362459" y="6104427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Immediate "addressing"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DD25CA-EA91-3B41-C316-BC502DF5805A}"/>
              </a:ext>
            </a:extLst>
          </p:cNvPr>
          <p:cNvSpPr txBox="1"/>
          <p:nvPr/>
        </p:nvSpPr>
        <p:spPr>
          <a:xfrm>
            <a:off x="2041858" y="30113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register direct "addressing"</a:t>
            </a:r>
          </a:p>
        </p:txBody>
      </p:sp>
    </p:spTree>
    <p:extLst>
      <p:ext uri="{BB962C8B-B14F-4D97-AF65-F5344CB8AC3E}">
        <p14:creationId xmlns:p14="http://schemas.microsoft.com/office/powerpoint/2010/main" val="348630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05727" y="5033299"/>
            <a:ext cx="5687720" cy="1480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r5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r5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1	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1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-4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94599"/>
            <a:ext cx="10515600" cy="471530"/>
          </a:xfrm>
        </p:spPr>
        <p:txBody>
          <a:bodyPr/>
          <a:lstStyle/>
          <a:p>
            <a:r>
              <a:rPr lang="en-US" dirty="0"/>
              <a:t>mov – Copies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209950" y="591012"/>
            <a:ext cx="6065344" cy="1343783"/>
            <a:chOff x="209950" y="457200"/>
            <a:chExt cx="606534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209950" y="457200"/>
              <a:ext cx="606534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84512" y="936665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58348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63984" y="93250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1040452" y="1328969"/>
              <a:ext cx="216108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550065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832263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591012"/>
            <a:ext cx="5149335" cy="1343783"/>
            <a:chOff x="6497128" y="457200"/>
            <a:chExt cx="5149335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5149335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73717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655772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632390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914588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520400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39718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7153235" y="1312983"/>
              <a:ext cx="21909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EBCBB18-CD9E-8944-80A1-9D7F213935B7}"/>
              </a:ext>
            </a:extLst>
          </p:cNvPr>
          <p:cNvSpPr txBox="1"/>
          <p:nvPr/>
        </p:nvSpPr>
        <p:spPr>
          <a:xfrm>
            <a:off x="3448776" y="706070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0BAFAC-EAC2-6045-887A-995147C70E6E}"/>
              </a:ext>
            </a:extLst>
          </p:cNvPr>
          <p:cNvSpPr txBox="1"/>
          <p:nvPr/>
        </p:nvSpPr>
        <p:spPr>
          <a:xfrm>
            <a:off x="4117549" y="706070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9DC29-2EA2-1E4D-A60D-2B3E816C64EB}"/>
              </a:ext>
            </a:extLst>
          </p:cNvPr>
          <p:cNvGrpSpPr/>
          <p:nvPr/>
        </p:nvGrpSpPr>
        <p:grpSpPr>
          <a:xfrm>
            <a:off x="2284667" y="3697586"/>
            <a:ext cx="6568359" cy="1210129"/>
            <a:chOff x="790967" y="2319549"/>
            <a:chExt cx="6568359" cy="1210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21AD4E-A469-9845-B9AA-73513DEE15C2}"/>
                </a:ext>
              </a:extLst>
            </p:cNvPr>
            <p:cNvSpPr/>
            <p:nvPr/>
          </p:nvSpPr>
          <p:spPr>
            <a:xfrm>
              <a:off x="790967" y="2319549"/>
              <a:ext cx="6568359" cy="8674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59968A-30BD-A748-B396-FAD937C96E6E}"/>
                </a:ext>
              </a:extLst>
            </p:cNvPr>
            <p:cNvSpPr txBox="1"/>
            <p:nvPr/>
          </p:nvSpPr>
          <p:spPr>
            <a:xfrm>
              <a:off x="857036" y="2329349"/>
              <a:ext cx="63017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  <a:p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F554C9-12D1-4C41-A21E-0D81E2BAB1D2}"/>
              </a:ext>
            </a:extLst>
          </p:cNvPr>
          <p:cNvSpPr txBox="1"/>
          <p:nvPr/>
        </p:nvSpPr>
        <p:spPr>
          <a:xfrm>
            <a:off x="282105" y="641063"/>
            <a:ext cx="95970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machine code </a:t>
            </a:r>
            <a:r>
              <a:rPr lang="en-US" sz="1400" b="1" dirty="0">
                <a:solidFill>
                  <a:srgbClr val="0070C0"/>
                </a:solidFill>
              </a:rPr>
              <a:t>bit fields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CC8B44-72B6-7242-A16B-5B5E3EB9C560}"/>
              </a:ext>
            </a:extLst>
          </p:cNvPr>
          <p:cNvSpPr/>
          <p:nvPr/>
        </p:nvSpPr>
        <p:spPr>
          <a:xfrm>
            <a:off x="1241808" y="906125"/>
            <a:ext cx="240405" cy="10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D9902-FF59-0744-92B9-FB932DAA5A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908E0-BECC-5DFC-EE74-A274A709C1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768" y="2206817"/>
            <a:ext cx="6436151" cy="1384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0FB5D-1B59-68F8-9F85-BCAC6A7CD697}"/>
              </a:ext>
            </a:extLst>
          </p:cNvPr>
          <p:cNvSpPr txBox="1"/>
          <p:nvPr/>
        </p:nvSpPr>
        <p:spPr>
          <a:xfrm>
            <a:off x="1040452" y="188618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 "addressing"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327EB-4D58-7C1C-7EE3-2BC2E7824690}"/>
              </a:ext>
            </a:extLst>
          </p:cNvPr>
          <p:cNvSpPr txBox="1"/>
          <p:nvPr/>
        </p:nvSpPr>
        <p:spPr>
          <a:xfrm>
            <a:off x="8032919" y="183748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register direct "addressing"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040539-F353-6B68-10E0-B5824E9185F8}"/>
              </a:ext>
            </a:extLst>
          </p:cNvPr>
          <p:cNvGrpSpPr/>
          <p:nvPr/>
        </p:nvGrpSpPr>
        <p:grpSpPr>
          <a:xfrm>
            <a:off x="8751704" y="2278971"/>
            <a:ext cx="3404346" cy="2258682"/>
            <a:chOff x="8751704" y="2278971"/>
            <a:chExt cx="3404346" cy="22586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F5370D-E843-FE10-2987-157678D864F5}"/>
                </a:ext>
              </a:extLst>
            </p:cNvPr>
            <p:cNvSpPr txBox="1"/>
            <p:nvPr/>
          </p:nvSpPr>
          <p:spPr>
            <a:xfrm>
              <a:off x="9655772" y="2278971"/>
              <a:ext cx="243916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imm8 is 8 bits in size!</a:t>
              </a: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IMPACT: limited range of values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4C9A11-6E1A-701F-1621-415A2B0C9D78}"/>
                </a:ext>
              </a:extLst>
            </p:cNvPr>
            <p:cNvCxnSpPr>
              <a:cxnSpLocks/>
              <a:stCxn id="11" idx="1"/>
            </p:cNvCxnSpPr>
            <p:nvPr/>
          </p:nvCxnSpPr>
          <p:spPr bwMode="auto">
            <a:xfrm flipH="1">
              <a:off x="8751704" y="2879136"/>
              <a:ext cx="904068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DDA4CD-36C9-BBD7-871E-079F3463BC05}"/>
                </a:ext>
              </a:extLst>
            </p:cNvPr>
            <p:cNvSpPr txBox="1"/>
            <p:nvPr/>
          </p:nvSpPr>
          <p:spPr>
            <a:xfrm>
              <a:off x="9240893" y="3614323"/>
              <a:ext cx="2915157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b="1" dirty="0"/>
                <a:t>-</a:t>
              </a:r>
              <a:r>
                <a:rPr lang="en-US" b="1" dirty="0">
                  <a:solidFill>
                    <a:srgbClr val="FF0000"/>
                  </a:solidFill>
                </a:rPr>
                <a:t>256)</a:t>
              </a:r>
              <a:r>
                <a:rPr lang="en-US" b="1" dirty="0"/>
                <a:t> </a:t>
              </a:r>
              <a:r>
                <a:rPr lang="en-US" dirty="0"/>
                <a:t>&lt;= </a:t>
              </a:r>
              <a:r>
                <a:rPr lang="en-US" dirty="0">
                  <a:solidFill>
                    <a:srgbClr val="0070C0"/>
                  </a:solidFill>
                </a:rPr>
                <a:t>imm8</a:t>
              </a:r>
              <a:r>
                <a:rPr lang="en-US" dirty="0"/>
                <a:t> &lt;= 255  + values from "rotating" bits -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63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2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1896273" y="803653"/>
            <a:ext cx="813982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Add/Sub </a:t>
            </a:r>
            <a:r>
              <a:rPr lang="en-US" dirty="0"/>
              <a:t>Registers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2929053" cy="2248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add	r0, r1, r2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// Adds r1 to r2 and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stores the result // in r0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962505" y="892023"/>
            <a:ext cx="4066663" cy="2430075"/>
            <a:chOff x="3690497" y="2172403"/>
            <a:chExt cx="4066663" cy="24300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3690497" y="217240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59A5FED-F399-6C41-A0DD-C76A99C3C1F1}"/>
              </a:ext>
            </a:extLst>
          </p:cNvPr>
          <p:cNvSpPr/>
          <p:nvPr/>
        </p:nvSpPr>
        <p:spPr>
          <a:xfrm>
            <a:off x="7697788" y="892023"/>
            <a:ext cx="2126437" cy="621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Arial"/>
              </a:rPr>
              <a:t>r</a:t>
            </a:r>
            <a:r>
              <a:rPr lang="en-US" sz="2800" dirty="0">
                <a:solidFill>
                  <a:srgbClr val="000000"/>
                </a:solidFill>
                <a:effectLst/>
                <a:ea typeface="Arial"/>
              </a:rPr>
              <a:t>egister r2</a:t>
            </a:r>
            <a:endParaRPr lang="en-US" sz="28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6A781A-1CFD-174D-AFEB-B7143541DC39}"/>
              </a:ext>
            </a:extLst>
          </p:cNvPr>
          <p:cNvSpPr txBox="1"/>
          <p:nvPr/>
        </p:nvSpPr>
        <p:spPr>
          <a:xfrm>
            <a:off x="7151151" y="92414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4B896-221B-874F-942A-D86640C8AD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72EB6A-8C4F-5D49-9D98-9FEA6788E928}"/>
              </a:ext>
            </a:extLst>
          </p:cNvPr>
          <p:cNvGrpSpPr/>
          <p:nvPr/>
        </p:nvGrpSpPr>
        <p:grpSpPr>
          <a:xfrm>
            <a:off x="1878856" y="3892727"/>
            <a:ext cx="8157242" cy="2735087"/>
            <a:chOff x="1878856" y="3892727"/>
            <a:chExt cx="8157242" cy="27350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8157242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48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sub	r0, r1, 100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// Perform r1 – 100 and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stores the result in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r0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444FC4-0E87-D944-81B4-A83E1C2FB557}"/>
                </a:ext>
              </a:extLst>
            </p:cNvPr>
            <p:cNvGrpSpPr/>
            <p:nvPr/>
          </p:nvGrpSpPr>
          <p:grpSpPr>
            <a:xfrm>
              <a:off x="5055610" y="4003953"/>
              <a:ext cx="4066663" cy="2430075"/>
              <a:chOff x="3690497" y="2172403"/>
              <a:chExt cx="4066663" cy="243007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BA7B186-FFB1-3B4B-B48D-0AB615DF4B10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" name="Down Arrow 20">
                <a:extLst>
                  <a:ext uri="{FF2B5EF4-FFF2-40B4-BE49-F238E27FC236}">
                    <a16:creationId xmlns:a16="http://schemas.microsoft.com/office/drawing/2014/main" id="{EDD7F647-C7BE-6F4E-974D-BA0F721A3831}"/>
                  </a:ext>
                </a:extLst>
              </p:cNvPr>
              <p:cNvSpPr/>
              <p:nvPr/>
            </p:nvSpPr>
            <p:spPr>
              <a:xfrm>
                <a:off x="5758206" y="3033461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3C9888-E1E9-5949-A20D-281DA5A4FD47}"/>
                  </a:ext>
                </a:extLst>
              </p:cNvPr>
              <p:cNvSpPr/>
              <p:nvPr/>
            </p:nvSpPr>
            <p:spPr>
              <a:xfrm>
                <a:off x="3690497" y="2172403"/>
                <a:ext cx="2126437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ea typeface="Arial"/>
                  </a:rPr>
                  <a:t>egister r1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908A51-1861-5A4C-BBA7-3B6645067F26}"/>
                </a:ext>
              </a:extLst>
            </p:cNvPr>
            <p:cNvSpPr/>
            <p:nvPr/>
          </p:nvSpPr>
          <p:spPr>
            <a:xfrm>
              <a:off x="7763761" y="400395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100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9FCDF5-B240-B647-B69D-357C1E8E9B2A}"/>
                </a:ext>
              </a:extLst>
            </p:cNvPr>
            <p:cNvSpPr txBox="1"/>
            <p:nvPr/>
          </p:nvSpPr>
          <p:spPr>
            <a:xfrm>
              <a:off x="7272953" y="3892727"/>
              <a:ext cx="3561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tx2"/>
                  </a:solidFill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27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2591045" y="4337795"/>
            <a:ext cx="6180849" cy="1457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r2, r3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r1, 1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r1 – 1; or r1--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r1, r2, 234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+ 234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add/sub – Add or Subtract two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6931" y="2058266"/>
            <a:ext cx="6867630" cy="18236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86A6D9-2072-0048-B223-8F849D28FA8F}"/>
              </a:ext>
            </a:extLst>
          </p:cNvPr>
          <p:cNvGrpSpPr/>
          <p:nvPr/>
        </p:nvGrpSpPr>
        <p:grpSpPr>
          <a:xfrm>
            <a:off x="224481" y="597902"/>
            <a:ext cx="6081368" cy="1343783"/>
            <a:chOff x="464451" y="748523"/>
            <a:chExt cx="6081368" cy="134378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464451" y="748523"/>
              <a:ext cx="6081368" cy="1343783"/>
              <a:chOff x="209950" y="457200"/>
              <a:chExt cx="6081368" cy="134378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209950" y="457200"/>
                <a:ext cx="608136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11849" y="931210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4017741" y="1300600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0B3D10-8B0D-8C41-A468-927BBDA307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22347" y="982957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8FF6F6-4164-9A49-938D-A39E1A29C46C}"/>
                  </a:ext>
                </a:extLst>
              </p:cNvPr>
              <p:cNvSpPr txBox="1"/>
              <p:nvPr/>
            </p:nvSpPr>
            <p:spPr>
              <a:xfrm>
                <a:off x="1342217" y="1300600"/>
                <a:ext cx="1298885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291036" y="572258"/>
                <a:ext cx="1863180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B1A992-B4E5-E342-BDA8-AE16EC2AE411}"/>
                  </a:ext>
                </a:extLst>
              </p:cNvPr>
              <p:cNvSpPr txBox="1"/>
              <p:nvPr/>
            </p:nvSpPr>
            <p:spPr>
              <a:xfrm>
                <a:off x="2158398" y="576909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4078200" y="869929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742594" y="871069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3249132" y="869956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61920" y="122964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970649" y="1597274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5A415-3622-F943-997A-8F5251EE2268}"/>
              </a:ext>
            </a:extLst>
          </p:cNvPr>
          <p:cNvGrpSpPr/>
          <p:nvPr/>
        </p:nvGrpSpPr>
        <p:grpSpPr>
          <a:xfrm>
            <a:off x="6426697" y="597902"/>
            <a:ext cx="5555729" cy="1343783"/>
            <a:chOff x="6773348" y="748523"/>
            <a:chExt cx="555572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8" y="748523"/>
              <a:ext cx="5555729" cy="1343783"/>
              <a:chOff x="209949" y="457200"/>
              <a:chExt cx="555572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49" y="457200"/>
                <a:ext cx="555572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22931" y="996755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4144702" y="1361818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48326" y="1044019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1400975" y="1366146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79439" y="636559"/>
                <a:ext cx="1805351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2184377" y="637971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584009" y="93101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07417" y="131654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9397096" y="166241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10426516" y="94007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E448C78-1D13-D842-A09C-00D7A2EB2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58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2F77-5CE3-D54D-9371-4DCD4604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08" y="119576"/>
            <a:ext cx="4930235" cy="471589"/>
          </a:xfrm>
        </p:spPr>
        <p:txBody>
          <a:bodyPr/>
          <a:lstStyle/>
          <a:p>
            <a:r>
              <a:rPr lang="en-US" dirty="0"/>
              <a:t>Arm Core Floorplan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B8024A-D156-C65F-05F2-5F0E87DC6C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5707" y="620449"/>
            <a:ext cx="4930235" cy="54549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b="1" dirty="0"/>
              <a:t>Control:</a:t>
            </a:r>
            <a:r>
              <a:rPr lang="en-US" sz="1800" dirty="0"/>
              <a:t> Specifies the operation of the CPU</a:t>
            </a:r>
          </a:p>
          <a:p>
            <a:r>
              <a:rPr lang="en-US" sz="1800" b="1" dirty="0"/>
              <a:t>Register File: </a:t>
            </a:r>
            <a:r>
              <a:rPr lang="en-US" sz="1800" dirty="0"/>
              <a:t>Memory inside the CPU</a:t>
            </a:r>
          </a:p>
          <a:p>
            <a:pPr lvl="1"/>
            <a:r>
              <a:rPr lang="en-US" sz="1800" dirty="0"/>
              <a:t>Instructions reference these directly</a:t>
            </a:r>
          </a:p>
          <a:p>
            <a:r>
              <a:rPr lang="en-US" sz="1800" b="1" dirty="0"/>
              <a:t>ALU</a:t>
            </a:r>
            <a:r>
              <a:rPr lang="en-US" sz="1800" dirty="0"/>
              <a:t>: Arithmetic Logic Unit: Arithmetic and bitwise hardware (on the bits)</a:t>
            </a:r>
          </a:p>
          <a:p>
            <a:r>
              <a:rPr lang="en-US" sz="1800" b="1" dirty="0"/>
              <a:t>Barrel shifter: </a:t>
            </a:r>
            <a:r>
              <a:rPr lang="en-US" sz="1800" dirty="0"/>
              <a:t>(shifts bits in a register during instruction execution - Later)</a:t>
            </a:r>
          </a:p>
          <a:p>
            <a:r>
              <a:rPr lang="en-US" sz="1800" b="1" dirty="0"/>
              <a:t>Instruction Decode: </a:t>
            </a:r>
            <a:r>
              <a:rPr lang="en-US" sz="1800" dirty="0"/>
              <a:t>Interprets the the bits in an instruction to determine what the instruction means</a:t>
            </a:r>
          </a:p>
          <a:p>
            <a:r>
              <a:rPr lang="en-US" sz="1800" b="1" dirty="0"/>
              <a:t>Register Decode: </a:t>
            </a:r>
            <a:r>
              <a:rPr lang="en-US" sz="1800" dirty="0"/>
              <a:t>controls the registers in during instruction execution</a:t>
            </a:r>
          </a:p>
          <a:p>
            <a:r>
              <a:rPr lang="en-US" sz="1800" b="1" dirty="0"/>
              <a:t>Address and Data: </a:t>
            </a:r>
            <a:r>
              <a:rPr lang="en-US" sz="1800" dirty="0"/>
              <a:t>Interface to external RAM (like memory </a:t>
            </a:r>
            <a:r>
              <a:rPr lang="en-US" sz="1800" dirty="0" err="1"/>
              <a:t>dimms</a:t>
            </a:r>
            <a:r>
              <a:rPr lang="en-US" sz="1800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83776-5130-F74B-A8F5-193F98645E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943" y="0"/>
            <a:ext cx="6866964" cy="68261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6940BD-42CC-6D47-911F-9D88B9A1A1AF}"/>
              </a:ext>
            </a:extLst>
          </p:cNvPr>
          <p:cNvSpPr txBox="1"/>
          <p:nvPr/>
        </p:nvSpPr>
        <p:spPr>
          <a:xfrm>
            <a:off x="1594839" y="6133297"/>
            <a:ext cx="3377848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Single core </a:t>
            </a:r>
            <a:r>
              <a:rPr lang="en-US" b="1" i="1" dirty="0">
                <a:solidFill>
                  <a:schemeClr val="accent1"/>
                </a:solidFill>
              </a:rPr>
              <a:t>arm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die </a:t>
            </a:r>
            <a:r>
              <a:rPr lang="en-US" b="1" i="1" dirty="0">
                <a:solidFill>
                  <a:schemeClr val="accent1"/>
                </a:solidFill>
              </a:rPr>
              <a:t>Floorplan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2818DA2-4C15-094A-9DF6-6124B770BA73}"/>
              </a:ext>
            </a:extLst>
          </p:cNvPr>
          <p:cNvSpPr/>
          <p:nvPr/>
        </p:nvSpPr>
        <p:spPr>
          <a:xfrm>
            <a:off x="4972687" y="6180727"/>
            <a:ext cx="696603" cy="274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3307B-E04C-664C-9E17-F0FE0B01F2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7226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B3F6-9EED-2247-B534-40D364C98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82" y="-25998"/>
            <a:ext cx="10515600" cy="715294"/>
          </a:xfrm>
        </p:spPr>
        <p:txBody>
          <a:bodyPr/>
          <a:lstStyle/>
          <a:p>
            <a:r>
              <a:rPr lang="en-US" dirty="0"/>
              <a:t>Writing a Sequence of Add &amp; Subtract Instructions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6D1DA-05BA-B049-A6A9-81AAF8DE098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3367" y="795347"/>
            <a:ext cx="5256696" cy="38142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You need to perform the following sequence of integer adds/subtracts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宋体" charset="0"/>
                <a:cs typeface="宋体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b + c + d - e;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Since ARM uses a </a:t>
            </a:r>
            <a:r>
              <a:rPr lang="en-US" sz="2000" dirty="0">
                <a:solidFill>
                  <a:srgbClr val="2C895B"/>
                </a:solidFill>
                <a:ea typeface="宋体" charset="0"/>
                <a:cs typeface="宋体" charset="0"/>
              </a:rPr>
              <a:t>three-operand instruction</a:t>
            </a:r>
            <a:r>
              <a:rPr lang="en-US" sz="2000" dirty="0">
                <a:ea typeface="宋体" charset="0"/>
                <a:cs typeface="宋体" charset="0"/>
              </a:rPr>
              <a:t> set,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you can only operate on </a:t>
            </a:r>
            <a:r>
              <a:rPr lang="en-US" sz="2000" dirty="0">
                <a:solidFill>
                  <a:srgbClr val="C00000"/>
                </a:solidFill>
                <a:ea typeface="宋体" charset="0"/>
                <a:cs typeface="宋体" charset="0"/>
              </a:rPr>
              <a:t>two operands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at a time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So, you need to use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one register as an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accumulator</a:t>
            </a:r>
            <a:r>
              <a:rPr lang="en-US" sz="2000" dirty="0">
                <a:ea typeface="宋体" charset="0"/>
                <a:cs typeface="宋体" charset="0"/>
              </a:rPr>
              <a:t> and create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 sequence of add instructions</a:t>
            </a:r>
            <a:r>
              <a:rPr lang="en-US" sz="2000" dirty="0">
                <a:ea typeface="宋体" charset="0"/>
                <a:cs typeface="宋体" charset="0"/>
              </a:rPr>
              <a:t> to build up the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539482-2110-BF4D-9345-114C7A89C49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69182" y="689296"/>
            <a:ext cx="4521200" cy="2578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 = b  + c  + d  - 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 + r3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((r1 + r2) + r3)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+ r3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– 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4F7DA-BC11-314B-9FF1-8F73D31952AA}"/>
              </a:ext>
            </a:extLst>
          </p:cNvPr>
          <p:cNvSpPr txBox="1"/>
          <p:nvPr/>
        </p:nvSpPr>
        <p:spPr>
          <a:xfrm>
            <a:off x="1613957" y="4715643"/>
            <a:ext cx="307895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75579D43-FB7D-D640-9EAF-726F00A8149F}"/>
              </a:ext>
            </a:extLst>
          </p:cNvPr>
          <p:cNvSpPr txBox="1">
            <a:spLocks/>
          </p:cNvSpPr>
          <p:nvPr/>
        </p:nvSpPr>
        <p:spPr>
          <a:xfrm>
            <a:off x="7281091" y="4867013"/>
            <a:ext cx="3021858" cy="9180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  <a:endParaRPr lang="en-US" sz="1200" dirty="0">
              <a:latin typeface="Consolas" panose="020B0609020204030204" pitchFamily="49" charset="0"/>
              <a:ea typeface="宋体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DCF37-A5D0-DD42-8D80-5037AC1024B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B4D9DE9-1E96-8508-EFDB-91A7C80CDBA6}"/>
              </a:ext>
            </a:extLst>
          </p:cNvPr>
          <p:cNvSpPr txBox="1">
            <a:spLocks/>
          </p:cNvSpPr>
          <p:nvPr/>
        </p:nvSpPr>
        <p:spPr>
          <a:xfrm>
            <a:off x="6569182" y="3314803"/>
            <a:ext cx="4521200" cy="12509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r3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r4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000528F-62B3-12D8-1837-110A1AE065E6}"/>
              </a:ext>
            </a:extLst>
          </p:cNvPr>
          <p:cNvSpPr txBox="1">
            <a:spLocks/>
          </p:cNvSpPr>
          <p:nvPr/>
        </p:nvSpPr>
        <p:spPr>
          <a:xfrm>
            <a:off x="7270931" y="5884797"/>
            <a:ext cx="3078956" cy="808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5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08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9" grpId="0" animBg="1"/>
      <p:bldP spid="25" grpId="0" animBg="1"/>
      <p:bldP spid="7" grpId="0"/>
      <p:bldP spid="8" grpId="0" uiExpand="1" build="p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Line Layout in an Arm Assembly Source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5504" y="2784387"/>
            <a:ext cx="11379446" cy="3603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Assembly language source text files are </a:t>
            </a:r>
            <a:r>
              <a:rPr lang="en-US" sz="2000" b="1" dirty="0">
                <a:solidFill>
                  <a:srgbClr val="0070C0"/>
                </a:solidFill>
              </a:rPr>
              <a:t>line oriented</a:t>
            </a:r>
            <a:r>
              <a:rPr lang="en-US" sz="2000" dirty="0">
                <a:solidFill>
                  <a:srgbClr val="0070C0"/>
                </a:solidFill>
              </a:rPr>
              <a:t> (each ending in a '\n')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Each line represents </a:t>
            </a:r>
            <a:r>
              <a:rPr lang="en-US" sz="2000" dirty="0">
                <a:solidFill>
                  <a:schemeClr val="tx2"/>
                </a:solidFill>
              </a:rPr>
              <a:t>a </a:t>
            </a:r>
            <a:r>
              <a:rPr lang="en-US" sz="2000" b="1" dirty="0">
                <a:solidFill>
                  <a:srgbClr val="C00000"/>
                </a:solidFill>
              </a:rPr>
              <a:t>starting address in memory </a:t>
            </a:r>
            <a:r>
              <a:rPr lang="en-US" sz="2000" dirty="0">
                <a:solidFill>
                  <a:schemeClr val="tx2"/>
                </a:solidFill>
              </a:rPr>
              <a:t>and does </a:t>
            </a:r>
            <a:r>
              <a:rPr lang="en-US" sz="2000" b="1" dirty="0">
                <a:solidFill>
                  <a:srgbClr val="0070C0"/>
                </a:solidFill>
              </a:rPr>
              <a:t>one</a:t>
            </a:r>
            <a:r>
              <a:rPr lang="en-US" sz="2000" dirty="0">
                <a:solidFill>
                  <a:srgbClr val="0070C0"/>
                </a:solidFill>
              </a:rPr>
              <a:t> of</a:t>
            </a:r>
            <a:r>
              <a:rPr lang="en-US" sz="2000" dirty="0">
                <a:solidFill>
                  <a:srgbClr val="C00000"/>
                </a:solidFill>
              </a:rPr>
              <a:t>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 </a:t>
            </a:r>
            <a:r>
              <a:rPr lang="en-US" sz="2000" dirty="0">
                <a:solidFill>
                  <a:srgbClr val="C00000"/>
                </a:solidFill>
              </a:rPr>
              <a:t>variable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(segments containing data)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(text segment)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Assembler directives </a:t>
            </a:r>
            <a:r>
              <a:rPr lang="en-US" sz="2000" dirty="0">
                <a:solidFill>
                  <a:srgbClr val="F37440"/>
                </a:solidFill>
              </a:rPr>
              <a:t>tell the assembler to do something (</a:t>
            </a:r>
            <a:r>
              <a:rPr lang="en-US" sz="2000" dirty="0">
                <a:solidFill>
                  <a:schemeClr val="tx2"/>
                </a:solidFill>
              </a:rPr>
              <a:t>for example, change label scope, define a macro, etc.</a:t>
            </a:r>
            <a:r>
              <a:rPr lang="en-US" sz="2000" dirty="0">
                <a:solidFill>
                  <a:srgbClr val="F37440"/>
                </a:solidFill>
              </a:rPr>
              <a:t>)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</a:t>
            </a:r>
            <a:r>
              <a:rPr lang="en-US" sz="2000" dirty="0">
                <a:solidFill>
                  <a:srgbClr val="C00000"/>
                </a:solidFill>
              </a:rPr>
              <a:t>does not allocate memory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Each line </a:t>
            </a:r>
            <a:r>
              <a:rPr lang="en-US" sz="2000" dirty="0"/>
              <a:t>is </a:t>
            </a:r>
            <a:r>
              <a:rPr lang="en-US" sz="2000" b="1" dirty="0">
                <a:solidFill>
                  <a:schemeClr val="accent5"/>
                </a:solidFill>
              </a:rPr>
              <a:t>organized </a:t>
            </a:r>
            <a:r>
              <a:rPr lang="en-US" sz="2000" b="1" dirty="0"/>
              <a:t>into</a:t>
            </a:r>
            <a:r>
              <a:rPr lang="en-US" sz="2000" b="1" dirty="0">
                <a:solidFill>
                  <a:schemeClr val="accent5"/>
                </a:solidFill>
              </a:rPr>
              <a:t> up to four </a:t>
            </a:r>
            <a:r>
              <a:rPr lang="en-US" sz="2000" b="1" u="sng" dirty="0">
                <a:solidFill>
                  <a:schemeClr val="accent5"/>
                </a:solidFill>
              </a:rPr>
              <a:t>columns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column is used </a:t>
            </a:r>
            <a:r>
              <a:rPr lang="en-US" sz="2000" dirty="0"/>
              <a:t>on each line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line </a:t>
            </a:r>
            <a:r>
              <a:rPr lang="en-US" sz="2000" dirty="0"/>
              <a:t>will result in </a:t>
            </a:r>
            <a:r>
              <a:rPr lang="en-US" sz="2000" dirty="0">
                <a:solidFill>
                  <a:srgbClr val="2C895B"/>
                </a:solidFill>
              </a:rPr>
              <a:t>memory being allocated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F15FB3-73BE-BF4A-9AAE-299EADE44E44}"/>
              </a:ext>
            </a:extLst>
          </p:cNvPr>
          <p:cNvSpPr/>
          <p:nvPr/>
        </p:nvSpPr>
        <p:spPr bwMode="auto">
          <a:xfrm>
            <a:off x="1941647" y="1122326"/>
            <a:ext cx="8197776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801A7-96FA-0945-9555-3F93DB681ED9}"/>
              </a:ext>
            </a:extLst>
          </p:cNvPr>
          <p:cNvGrpSpPr/>
          <p:nvPr/>
        </p:nvGrpSpPr>
        <p:grpSpPr>
          <a:xfrm>
            <a:off x="3243737" y="1620835"/>
            <a:ext cx="569387" cy="720945"/>
            <a:chOff x="2725206" y="809171"/>
            <a:chExt cx="569387" cy="7209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B7E5EC-C9F7-5C4A-A6C8-07C0D69352AB}"/>
                </a:ext>
              </a:extLst>
            </p:cNvPr>
            <p:cNvSpPr txBox="1"/>
            <p:nvPr/>
          </p:nvSpPr>
          <p:spPr>
            <a:xfrm>
              <a:off x="2725206" y="1130006"/>
              <a:ext cx="5693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tab</a:t>
              </a:r>
            </a:p>
          </p:txBody>
        </p:sp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0DB671EC-9253-FE41-9435-DC3008ADB3B0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0B6F50-CD6E-4A41-BF27-601280BBECFE}"/>
              </a:ext>
            </a:extLst>
          </p:cNvPr>
          <p:cNvGrpSpPr/>
          <p:nvPr/>
        </p:nvGrpSpPr>
        <p:grpSpPr>
          <a:xfrm>
            <a:off x="4549206" y="1499923"/>
            <a:ext cx="1636987" cy="707225"/>
            <a:chOff x="2191405" y="809171"/>
            <a:chExt cx="1636987" cy="707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0C63AE-3416-7741-ADE3-125DDC10F021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F44286AD-A712-1D45-B37C-FD843C419AE6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6A1696-84AE-6349-BE29-A4A9A432979D}"/>
              </a:ext>
            </a:extLst>
          </p:cNvPr>
          <p:cNvGrpSpPr/>
          <p:nvPr/>
        </p:nvGrpSpPr>
        <p:grpSpPr>
          <a:xfrm>
            <a:off x="6447611" y="1564536"/>
            <a:ext cx="1636987" cy="707225"/>
            <a:chOff x="2191405" y="809171"/>
            <a:chExt cx="1636987" cy="707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06D98-E8C2-D64B-83FD-E9398A88F755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4BE7FFB5-74CD-334C-BA8F-BD191ADA7F33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16EA4E0-E90D-4D4F-9403-601DF707E1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69E09-2D51-F287-F551-C4502D99F024}"/>
              </a:ext>
            </a:extLst>
          </p:cNvPr>
          <p:cNvSpPr txBox="1"/>
          <p:nvPr/>
        </p:nvSpPr>
        <p:spPr>
          <a:xfrm>
            <a:off x="1941647" y="588243"/>
            <a:ext cx="7399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column 1	column 2	column 3	     column 4</a:t>
            </a:r>
          </a:p>
        </p:txBody>
      </p:sp>
    </p:spTree>
    <p:extLst>
      <p:ext uri="{BB962C8B-B14F-4D97-AF65-F5344CB8AC3E}">
        <p14:creationId xmlns:p14="http://schemas.microsoft.com/office/powerpoint/2010/main" val="86275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Labels in Arm Assembly - 1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6639" y="3119199"/>
            <a:ext cx="10308270" cy="353364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00B050"/>
                </a:solidFill>
              </a:rPr>
              <a:t>Labels</a:t>
            </a:r>
            <a:r>
              <a:rPr lang="en-US" sz="2000" dirty="0"/>
              <a:t> (optional); starts in column 1 (often on a line by itself ABOVE the "operation")</a:t>
            </a:r>
          </a:p>
          <a:p>
            <a:pPr lvl="1"/>
            <a:r>
              <a:rPr lang="en-US" sz="2000" b="1" u="sng" dirty="0">
                <a:solidFill>
                  <a:srgbClr val="C00000"/>
                </a:solidFill>
              </a:rPr>
              <a:t>Only</a:t>
            </a:r>
            <a:r>
              <a:rPr lang="en-US" sz="2000" b="1" dirty="0">
                <a:solidFill>
                  <a:srgbClr val="C00000"/>
                </a:solidFill>
              </a:rPr>
              <a:t> put a label on a line </a:t>
            </a:r>
            <a:r>
              <a:rPr lang="en-US" sz="2000" dirty="0"/>
              <a:t>when you need to </a:t>
            </a:r>
            <a:r>
              <a:rPr lang="en-US" sz="2000" dirty="0">
                <a:solidFill>
                  <a:srgbClr val="0070C0"/>
                </a:solidFill>
              </a:rPr>
              <a:t>associate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2C895B"/>
                </a:solidFill>
              </a:rPr>
              <a:t>name (a global variable, a function name, a loop/ branch target, etc.)</a:t>
            </a:r>
            <a:r>
              <a:rPr lang="en-US" sz="2000" dirty="0"/>
              <a:t> to that </a:t>
            </a:r>
            <a:r>
              <a:rPr lang="en-US" sz="2000" dirty="0">
                <a:solidFill>
                  <a:srgbClr val="F37440"/>
                </a:solidFill>
              </a:rPr>
              <a:t>line's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location in memory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You then </a:t>
            </a:r>
            <a:r>
              <a:rPr lang="en-US" sz="2000" dirty="0">
                <a:solidFill>
                  <a:srgbClr val="2C895B"/>
                </a:solidFill>
              </a:rPr>
              <a:t>refer to the address </a:t>
            </a:r>
            <a:r>
              <a:rPr lang="en-US" sz="2000" b="1" dirty="0">
                <a:solidFill>
                  <a:srgbClr val="C00000"/>
                </a:solidFill>
              </a:rPr>
              <a:t>by name </a:t>
            </a:r>
            <a:r>
              <a:rPr lang="en-US" sz="2000" dirty="0">
                <a:solidFill>
                  <a:schemeClr val="tx2"/>
                </a:solidFill>
              </a:rPr>
              <a:t>in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1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b="1" dirty="0"/>
              <a:t>assembler directives </a:t>
            </a:r>
            <a:r>
              <a:rPr lang="en-US" sz="2000" dirty="0"/>
              <a:t>(all start with a period e.g.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.word </a:t>
            </a:r>
            <a:r>
              <a:rPr lang="en-US" sz="2000" dirty="0"/>
              <a:t>)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2</a:t>
            </a:r>
            <a:r>
              <a:rPr lang="en-US" sz="2000" dirty="0">
                <a:solidFill>
                  <a:srgbClr val="0070C0"/>
                </a:solidFill>
              </a:rPr>
              <a:t>: assembly language </a:t>
            </a:r>
            <a:r>
              <a:rPr lang="en-US" sz="2000" b="1" dirty="0"/>
              <a:t>instructions</a:t>
            </a:r>
            <a:endParaRPr lang="en-US" sz="2000" dirty="0"/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F37440"/>
                </a:solidFill>
              </a:rPr>
              <a:t>Zero or more operands </a:t>
            </a:r>
            <a:r>
              <a:rPr lang="en-US" sz="2000" dirty="0"/>
              <a:t>as required by the instruction or assembler directive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Comments:</a:t>
            </a:r>
            <a:r>
              <a:rPr lang="en-US" sz="2000" dirty="0"/>
              <a:t> C and C++ style; also @ in the place of a C++ comment //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E07DF-1A56-7B45-8E2C-5BF195ADFD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CDB807-C924-3049-99D9-CE09DE2EBF7F}"/>
              </a:ext>
            </a:extLst>
          </p:cNvPr>
          <p:cNvSpPr/>
          <p:nvPr/>
        </p:nvSpPr>
        <p:spPr bwMode="auto">
          <a:xfrm>
            <a:off x="407730" y="585549"/>
            <a:ext cx="11126088" cy="253365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 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assembler directive below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  .word 5			   /* define a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5; */</a:t>
            </a:r>
            <a:endParaRPr lang="en-US" sz="1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instruction example below */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add	   r1   r2, r3	    // add the values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5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56" y="144208"/>
            <a:ext cx="10528529" cy="440185"/>
          </a:xfrm>
        </p:spPr>
        <p:txBody>
          <a:bodyPr/>
          <a:lstStyle/>
          <a:p>
            <a:r>
              <a:rPr lang="en-US" dirty="0"/>
              <a:t>Labels in Arm Assembly - 2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6405" y="3386291"/>
            <a:ext cx="10257127" cy="34189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Remember, a </a:t>
            </a:r>
            <a:r>
              <a:rPr lang="en-US" sz="2000" dirty="0">
                <a:solidFill>
                  <a:srgbClr val="2C895B"/>
                </a:solidFill>
              </a:rPr>
              <a:t>Label</a:t>
            </a:r>
            <a:r>
              <a:rPr lang="en-US" sz="2000" dirty="0">
                <a:solidFill>
                  <a:srgbClr val="0070C0"/>
                </a:solidFill>
              </a:rPr>
              <a:t> associates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>
                <a:solidFill>
                  <a:srgbClr val="2C895B"/>
                </a:solidFill>
              </a:rPr>
              <a:t> name </a:t>
            </a:r>
            <a:r>
              <a:rPr lang="en-US" sz="2000" dirty="0">
                <a:solidFill>
                  <a:schemeClr val="tx2"/>
                </a:solidFill>
              </a:rPr>
              <a:t>with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memory location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Regular Label:</a:t>
            </a:r>
          </a:p>
          <a:p>
            <a:pPr lvl="1"/>
            <a:r>
              <a:rPr lang="en-US" sz="2000" dirty="0"/>
              <a:t>Used with a </a:t>
            </a:r>
            <a:r>
              <a:rPr lang="en-US" sz="2000" dirty="0">
                <a:solidFill>
                  <a:srgbClr val="C00000"/>
                </a:solidFill>
              </a:rPr>
              <a:t>Function name </a:t>
            </a:r>
            <a:r>
              <a:rPr lang="en-US" sz="2000" dirty="0"/>
              <a:t>(label) </a:t>
            </a:r>
            <a:r>
              <a:rPr lang="en-US" sz="2000" dirty="0">
                <a:solidFill>
                  <a:srgbClr val="2C895B"/>
                </a:solidFill>
              </a:rPr>
              <a:t>or</a:t>
            </a:r>
            <a:r>
              <a:rPr lang="en-US" sz="2000" dirty="0"/>
              <a:t> all </a:t>
            </a:r>
            <a:r>
              <a:rPr lang="en-US" sz="2000" dirty="0">
                <a:solidFill>
                  <a:srgbClr val="C00000"/>
                </a:solidFill>
              </a:rPr>
              <a:t>static variables </a:t>
            </a:r>
            <a:r>
              <a:rPr lang="en-US" sz="2000" dirty="0"/>
              <a:t>in any of the data segments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Local Label: </a:t>
            </a:r>
            <a:r>
              <a:rPr lang="en-US" sz="2000" dirty="0"/>
              <a:t>Name starts with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local label prefix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) only usable in the same file</a:t>
            </a:r>
            <a:endParaRPr lang="en-US" sz="2000" dirty="0">
              <a:solidFill>
                <a:srgbClr val="00B050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</a:rPr>
              <a:t>Targets for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branches: if switch, </a:t>
            </a:r>
            <a:r>
              <a:rPr lang="en-US" sz="1800" dirty="0" err="1">
                <a:solidFill>
                  <a:srgbClr val="0070C0"/>
                </a:solidFill>
              </a:rPr>
              <a:t>goto</a:t>
            </a:r>
            <a:r>
              <a:rPr lang="en-US" sz="1800" dirty="0">
                <a:solidFill>
                  <a:srgbClr val="0070C0"/>
                </a:solidFill>
              </a:rPr>
              <a:t>, break, continue,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loops: for, while, do-while</a:t>
            </a:r>
            <a:endParaRPr lang="en-US" sz="1800" dirty="0"/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2C895B"/>
                </a:solidFill>
              </a:rPr>
              <a:t>Anonymous variables </a:t>
            </a:r>
            <a:r>
              <a:rPr lang="en-US" sz="2000" dirty="0"/>
              <a:t>(the address of </a:t>
            </a:r>
            <a:r>
              <a:rPr lang="en-US" sz="2000" dirty="0">
                <a:solidFill>
                  <a:srgbClr val="2C895B"/>
                </a:solidFill>
              </a:rPr>
              <a:t>literal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not the address of foo </a:t>
            </a:r>
            <a:r>
              <a:rPr lang="en-US" sz="2000" dirty="0"/>
              <a:t>in the following)</a:t>
            </a:r>
          </a:p>
          <a:p>
            <a:pPr marL="690562" lvl="2" indent="0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*foo = "literal";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7D459-99A3-F841-88C3-64FD7BDC4C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23B1B-123D-F020-062F-01545A0F8B1B}"/>
              </a:ext>
            </a:extLst>
          </p:cNvPr>
          <p:cNvSpPr/>
          <p:nvPr/>
        </p:nvSpPr>
        <p:spPr bwMode="auto">
          <a:xfrm>
            <a:off x="2743261" y="668597"/>
            <a:ext cx="8912445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push    {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r2, r2, 1       // increment char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77F96-A951-5FD3-EB72-449C70756798}"/>
              </a:ext>
            </a:extLst>
          </p:cNvPr>
          <p:cNvGrpSpPr/>
          <p:nvPr/>
        </p:nvGrpSpPr>
        <p:grpSpPr>
          <a:xfrm>
            <a:off x="1021115" y="731679"/>
            <a:ext cx="1722146" cy="400110"/>
            <a:chOff x="1872409" y="1156033"/>
            <a:chExt cx="1722146" cy="4001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6310-6E07-B5FE-0E15-3B479F6F30DE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16633473-DE0A-ADBF-E61A-00EC5E31CED9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6E0FD-BDBD-2DB7-563A-58D5B32E49DE}"/>
              </a:ext>
            </a:extLst>
          </p:cNvPr>
          <p:cNvGrpSpPr/>
          <p:nvPr/>
        </p:nvGrpSpPr>
        <p:grpSpPr>
          <a:xfrm>
            <a:off x="663645" y="1498853"/>
            <a:ext cx="2079616" cy="400110"/>
            <a:chOff x="1514939" y="1156034"/>
            <a:chExt cx="2079616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13EFE7-3ECE-4911-E759-0FF268AC25E5}"/>
                </a:ext>
              </a:extLst>
            </p:cNvPr>
            <p:cNvSpPr txBox="1"/>
            <p:nvPr/>
          </p:nvSpPr>
          <p:spPr>
            <a:xfrm>
              <a:off x="1514939" y="1156034"/>
              <a:ext cx="1794081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Regular label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992A93D3-B831-28C3-55A2-79B3648AF0D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46DC3B-FB27-7E19-880E-D713774FDEF4}"/>
              </a:ext>
            </a:extLst>
          </p:cNvPr>
          <p:cNvGrpSpPr/>
          <p:nvPr/>
        </p:nvGrpSpPr>
        <p:grpSpPr>
          <a:xfrm>
            <a:off x="1021115" y="2625438"/>
            <a:ext cx="1722146" cy="400110"/>
            <a:chOff x="1872409" y="1156033"/>
            <a:chExt cx="1722146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29FF8-0425-D64F-CB73-ED2B72FE7275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C10E0D00-4710-6E85-A91F-05BC97FDA58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11B78B-45EB-9407-8726-F6DF391FAEA8}"/>
              </a:ext>
            </a:extLst>
          </p:cNvPr>
          <p:cNvSpPr txBox="1"/>
          <p:nvPr/>
        </p:nvSpPr>
        <p:spPr>
          <a:xfrm>
            <a:off x="5643220" y="1498853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main</a:t>
            </a:r>
            <a:r>
              <a:rPr lang="en-US" dirty="0"/>
              <a:t> is the starting address of the push instruction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88756-77EC-355F-D2CA-01B42186A6E1}"/>
              </a:ext>
            </a:extLst>
          </p:cNvPr>
          <p:cNvSpPr txBox="1"/>
          <p:nvPr/>
        </p:nvSpPr>
        <p:spPr>
          <a:xfrm>
            <a:off x="5643220" y="1059504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.</a:t>
            </a:r>
            <a:r>
              <a:rPr lang="en-US" dirty="0" err="1">
                <a:solidFill>
                  <a:srgbClr val="2C895B"/>
                </a:solidFill>
              </a:rPr>
              <a:t>Lmesg</a:t>
            </a:r>
            <a:r>
              <a:rPr lang="en-US" dirty="0"/>
              <a:t> is the starting address for the ascii string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3DD0-3277-C2A4-256C-BF5506F6CFC7}"/>
              </a:ext>
            </a:extLst>
          </p:cNvPr>
          <p:cNvSpPr txBox="1"/>
          <p:nvPr/>
        </p:nvSpPr>
        <p:spPr>
          <a:xfrm>
            <a:off x="5563703" y="2546832"/>
            <a:ext cx="60685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.</a:t>
            </a:r>
            <a:r>
              <a:rPr lang="en-US" dirty="0" err="1">
                <a:solidFill>
                  <a:srgbClr val="2C895B"/>
                </a:solidFill>
              </a:rPr>
              <a:t>Lwhile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is the starting address of the add instruction </a:t>
            </a:r>
          </a:p>
        </p:txBody>
      </p:sp>
    </p:spTree>
    <p:extLst>
      <p:ext uri="{BB962C8B-B14F-4D97-AF65-F5344CB8AC3E}">
        <p14:creationId xmlns:p14="http://schemas.microsoft.com/office/powerpoint/2010/main" val="53023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44" y="54068"/>
            <a:ext cx="11587475" cy="867115"/>
          </a:xfrm>
        </p:spPr>
        <p:txBody>
          <a:bodyPr/>
          <a:lstStyle/>
          <a:p>
            <a:r>
              <a:rPr lang="en-US" sz="2800" dirty="0"/>
              <a:t>Unconditional Branching –</a:t>
            </a:r>
            <a:br>
              <a:rPr lang="en-US" sz="2800" dirty="0"/>
            </a:br>
            <a:r>
              <a:rPr lang="en-US" sz="2800" dirty="0"/>
              <a:t>	 Forces Execution to Continue at a Specified Label (</a:t>
            </a:r>
            <a:r>
              <a:rPr lang="en-US" sz="2800" dirty="0" err="1"/>
              <a:t>goto</a:t>
            </a:r>
            <a:r>
              <a:rPr lang="en-US" sz="2800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37CDD7-3DF8-AD40-8213-AB96C358DE2E}"/>
              </a:ext>
            </a:extLst>
          </p:cNvPr>
          <p:cNvSpPr/>
          <p:nvPr/>
        </p:nvSpPr>
        <p:spPr bwMode="auto">
          <a:xfrm>
            <a:off x="1654991" y="5059777"/>
            <a:ext cx="9535696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//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	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 add   r0, EXIT_SUCCESS       // set return value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9C3EC5-1464-404E-BF2F-F9C71D388904}"/>
              </a:ext>
            </a:extLst>
          </p:cNvPr>
          <p:cNvSpPr txBox="1">
            <a:spLocks/>
          </p:cNvSpPr>
          <p:nvPr/>
        </p:nvSpPr>
        <p:spPr>
          <a:xfrm>
            <a:off x="689756" y="965089"/>
            <a:ext cx="11188649" cy="38638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Unconditional Branch </a:t>
            </a:r>
            <a:r>
              <a:rPr lang="en-US" sz="2000" dirty="0">
                <a:solidFill>
                  <a:schemeClr val="tx2"/>
                </a:solidFill>
              </a:rPr>
              <a:t>instruction </a:t>
            </a:r>
            <a:r>
              <a:rPr lang="en-US" sz="2000" i="1" dirty="0">
                <a:solidFill>
                  <a:srgbClr val="2C895B"/>
                </a:solidFill>
              </a:rPr>
              <a:t>(branch to only local labels in CSE30)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Causes an unconditional branch (aka </a:t>
            </a:r>
            <a:r>
              <a:rPr lang="en-US" sz="2000" dirty="0" err="1"/>
              <a:t>goto</a:t>
            </a:r>
            <a:r>
              <a:rPr lang="en-US" sz="2000" dirty="0"/>
              <a:t>) to the instruction with the address .</a:t>
            </a:r>
            <a:r>
              <a:rPr lang="en-US" sz="2000" dirty="0" err="1">
                <a:solidFill>
                  <a:srgbClr val="0070C0"/>
                </a:solidFill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US" sz="20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 is called a </a:t>
            </a:r>
            <a:r>
              <a:rPr lang="en-US" sz="2000" b="1" dirty="0">
                <a:solidFill>
                  <a:srgbClr val="0070C0"/>
                </a:solidFill>
              </a:rPr>
              <a:t>branch target label </a:t>
            </a:r>
            <a:r>
              <a:rPr lang="en-US" sz="2000" dirty="0"/>
              <a:t>(the </a:t>
            </a:r>
            <a:r>
              <a:rPr lang="en-US" sz="2000" i="1" dirty="0">
                <a:solidFill>
                  <a:srgbClr val="0070C0"/>
                </a:solidFill>
              </a:rPr>
              <a:t>"target" </a:t>
            </a:r>
            <a:r>
              <a:rPr lang="en-US" sz="2000" dirty="0"/>
              <a:t>of a branch instruction)</a:t>
            </a:r>
          </a:p>
          <a:p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Be careful! </a:t>
            </a:r>
            <a:r>
              <a:rPr lang="en-US" sz="2000" b="1" u="sng" dirty="0">
                <a:solidFill>
                  <a:srgbClr val="FF0000"/>
                </a:solidFill>
                <a:cs typeface="Courier New" panose="02070309020205020404" pitchFamily="49" charset="0"/>
              </a:rPr>
              <a:t>do not to branch to a function label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!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: translates into an number offset being </a:t>
            </a:r>
            <a:r>
              <a:rPr lang="en-US" sz="2000" dirty="0">
                <a:solidFill>
                  <a:srgbClr val="0070C0"/>
                </a:solidFill>
              </a:rPr>
              <a:t>imm24 shifted left two bits </a:t>
            </a:r>
            <a:r>
              <a:rPr lang="en-US" sz="2000" dirty="0"/>
              <a:t>(+/- 32 MB)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F346-2744-CE44-9314-55D58A1EEF5F}"/>
              </a:ext>
            </a:extLst>
          </p:cNvPr>
          <p:cNvSpPr txBox="1"/>
          <p:nvPr/>
        </p:nvSpPr>
        <p:spPr>
          <a:xfrm>
            <a:off x="3740197" y="1152028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3124B-2113-F149-BF6E-62B2E29148E2}"/>
              </a:ext>
            </a:extLst>
          </p:cNvPr>
          <p:cNvSpPr txBox="1"/>
          <p:nvPr/>
        </p:nvSpPr>
        <p:spPr>
          <a:xfrm>
            <a:off x="5091751" y="1152028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ABFE7-A05F-5041-AFC0-D98EF7AB4EF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C2D59-561B-AAB3-9D77-43992499ED0C}"/>
              </a:ext>
            </a:extLst>
          </p:cNvPr>
          <p:cNvSpPr txBox="1"/>
          <p:nvPr/>
        </p:nvSpPr>
        <p:spPr>
          <a:xfrm>
            <a:off x="6251076" y="1090473"/>
            <a:ext cx="509211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 (in +/- instructions)</a:t>
            </a:r>
          </a:p>
        </p:txBody>
      </p:sp>
    </p:spTree>
    <p:extLst>
      <p:ext uri="{BB962C8B-B14F-4D97-AF65-F5344CB8AC3E}">
        <p14:creationId xmlns:p14="http://schemas.microsoft.com/office/powerpoint/2010/main" val="163561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uiExpand="1" build="p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1776-B5B5-E54D-9D0C-37D4CCBF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87362"/>
          </a:xfrm>
        </p:spPr>
        <p:txBody>
          <a:bodyPr/>
          <a:lstStyle/>
          <a:p>
            <a:r>
              <a:rPr lang="en-US" dirty="0"/>
              <a:t>Examples of of Unconditional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3F590-A23A-254E-B13F-F669BAFBA5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5479" y="4489185"/>
            <a:ext cx="10161042" cy="2072980"/>
          </a:xfr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Branches are used to change execution flow using labels as the branch target</a:t>
            </a:r>
          </a:p>
          <a:p>
            <a:r>
              <a:rPr lang="en-US" sz="2200" dirty="0"/>
              <a:t>In these example, </a:t>
            </a:r>
            <a:r>
              <a:rPr lang="en-US" sz="2200" b="1" i="1" dirty="0">
                <a:solidFill>
                  <a:srgbClr val="FF0000"/>
                </a:solidFill>
              </a:rPr>
              <a:t>.</a:t>
            </a:r>
            <a:r>
              <a:rPr lang="en-US" sz="2200" b="1" i="1" dirty="0" err="1">
                <a:solidFill>
                  <a:srgbClr val="FF0000"/>
                </a:solidFill>
              </a:rPr>
              <a:t>Lforward</a:t>
            </a:r>
            <a:r>
              <a:rPr lang="en-US" sz="2200" i="1" dirty="0">
                <a:solidFill>
                  <a:srgbClr val="F37440"/>
                </a:solidFill>
              </a:rPr>
              <a:t> </a:t>
            </a:r>
            <a:r>
              <a:rPr lang="en-US" sz="2200" dirty="0"/>
              <a:t>and </a:t>
            </a:r>
            <a:r>
              <a:rPr lang="en-US" sz="2200" b="1" i="1" dirty="0">
                <a:solidFill>
                  <a:schemeClr val="accent5"/>
                </a:solidFill>
              </a:rPr>
              <a:t>.</a:t>
            </a:r>
            <a:r>
              <a:rPr lang="en-US" sz="2200" b="1" i="1" dirty="0" err="1">
                <a:solidFill>
                  <a:schemeClr val="accent5"/>
                </a:solidFill>
              </a:rPr>
              <a:t>Lbackward</a:t>
            </a:r>
            <a:r>
              <a:rPr lang="en-US" sz="2200" i="1" dirty="0">
                <a:solidFill>
                  <a:schemeClr val="accent5"/>
                </a:solidFill>
              </a:rPr>
              <a:t> </a:t>
            </a:r>
            <a:r>
              <a:rPr lang="en-US" sz="2200" dirty="0"/>
              <a:t>are the </a:t>
            </a:r>
            <a:r>
              <a:rPr lang="en-US" sz="2200" b="1" u="sng" dirty="0">
                <a:solidFill>
                  <a:srgbClr val="0070C0"/>
                </a:solidFill>
              </a:rPr>
              <a:t>branch target </a:t>
            </a:r>
            <a:r>
              <a:rPr lang="en-US" sz="2200" b="1" dirty="0">
                <a:solidFill>
                  <a:srgbClr val="0070C0"/>
                </a:solidFill>
              </a:rPr>
              <a:t>labels </a:t>
            </a:r>
          </a:p>
          <a:p>
            <a:r>
              <a:rPr lang="en-US" sz="2200" dirty="0">
                <a:solidFill>
                  <a:srgbClr val="0070C0"/>
                </a:solidFill>
              </a:rPr>
              <a:t>Branch target labels </a:t>
            </a:r>
            <a:r>
              <a:rPr lang="en-US" sz="2200" dirty="0"/>
              <a:t>are placed at the beginning of the line (or above it) </a:t>
            </a:r>
          </a:p>
          <a:p>
            <a:r>
              <a:rPr lang="en-US" sz="2200" dirty="0">
                <a:solidFill>
                  <a:srgbClr val="F37440"/>
                </a:solidFill>
              </a:rPr>
              <a:t>Caution: Backward branches should only used with loops!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04C3D-9230-A042-99DC-539A49EC504B}"/>
              </a:ext>
            </a:extLst>
          </p:cNvPr>
          <p:cNvSpPr/>
          <p:nvPr/>
        </p:nvSpPr>
        <p:spPr>
          <a:xfrm>
            <a:off x="468675" y="1521240"/>
            <a:ext cx="390394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r6, 2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r3, r7, 4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4FD35D-1772-6F42-B6CF-FE953D8E01A5}"/>
              </a:ext>
            </a:extLst>
          </p:cNvPr>
          <p:cNvSpPr/>
          <p:nvPr/>
        </p:nvSpPr>
        <p:spPr>
          <a:xfrm>
            <a:off x="6380128" y="1604828"/>
            <a:ext cx="5471903" cy="22775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r4, r6, r7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b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reachable unless </a:t>
            </a:r>
          </a:p>
          <a:p>
            <a:pPr algn="just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there is a label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after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 .b above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B7800F-A597-4D42-A5AE-121B2894D0D7}"/>
              </a:ext>
            </a:extLst>
          </p:cNvPr>
          <p:cNvSpPr/>
          <p:nvPr/>
        </p:nvSpPr>
        <p:spPr>
          <a:xfrm>
            <a:off x="6985011" y="837781"/>
            <a:ext cx="27863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Backward Branch</a:t>
            </a:r>
          </a:p>
          <a:p>
            <a:pPr algn="just"/>
            <a:r>
              <a:rPr lang="en-US" sz="2400" b="1" dirty="0"/>
              <a:t>(Infinite loop)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E148E-4B1C-104E-BB95-747E022AD838}"/>
              </a:ext>
            </a:extLst>
          </p:cNvPr>
          <p:cNvSpPr/>
          <p:nvPr/>
        </p:nvSpPr>
        <p:spPr>
          <a:xfrm>
            <a:off x="90524" y="1059574"/>
            <a:ext cx="4660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Unconditional Branch Forward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BC248-D612-8A42-A378-BCAB395282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BD39E-27DB-5960-56D8-EFA51B80FC1F}"/>
              </a:ext>
            </a:extLst>
          </p:cNvPr>
          <p:cNvSpPr txBox="1"/>
          <p:nvPr/>
        </p:nvSpPr>
        <p:spPr>
          <a:xfrm>
            <a:off x="4495482" y="1780713"/>
            <a:ext cx="1538869" cy="1477328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a practical example as this code is unreachable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ED406E69-39F7-A9EB-B74C-DBB0F340D018}"/>
              </a:ext>
            </a:extLst>
          </p:cNvPr>
          <p:cNvSpPr/>
          <p:nvPr/>
        </p:nvSpPr>
        <p:spPr>
          <a:xfrm>
            <a:off x="3627863" y="1960907"/>
            <a:ext cx="627266" cy="1004373"/>
          </a:xfrm>
          <a:prstGeom prst="rightBrace">
            <a:avLst>
              <a:gd name="adj1" fmla="val 8333"/>
              <a:gd name="adj2" fmla="val 5093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16ED37-9CCD-3270-A674-F1E6DBEC66D4}"/>
              </a:ext>
            </a:extLst>
          </p:cNvPr>
          <p:cNvGrpSpPr/>
          <p:nvPr/>
        </p:nvGrpSpPr>
        <p:grpSpPr>
          <a:xfrm>
            <a:off x="611738" y="3204455"/>
            <a:ext cx="3329758" cy="1181380"/>
            <a:chOff x="1872409" y="374763"/>
            <a:chExt cx="3329758" cy="118138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5C7F5C-B04A-D23E-5678-23B3A94F17DA}"/>
                </a:ext>
              </a:extLst>
            </p:cNvPr>
            <p:cNvSpPr txBox="1"/>
            <p:nvPr/>
          </p:nvSpPr>
          <p:spPr>
            <a:xfrm>
              <a:off x="1872409" y="1156033"/>
              <a:ext cx="3329758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Branch target (local label)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737DC322-CC5D-24EB-3CFB-208D523CF9E6}"/>
                </a:ext>
              </a:extLst>
            </p:cNvPr>
            <p:cNvSpPr/>
            <p:nvPr/>
          </p:nvSpPr>
          <p:spPr>
            <a:xfrm>
              <a:off x="2201197" y="374763"/>
              <a:ext cx="172320" cy="78127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9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848" y="368064"/>
            <a:ext cx="11280729" cy="435088"/>
          </a:xfrm>
        </p:spPr>
        <p:txBody>
          <a:bodyPr/>
          <a:lstStyle/>
          <a:p>
            <a:r>
              <a:rPr lang="en-US" dirty="0"/>
              <a:t>Never Branch to the following instruction: It is not needed!</a:t>
            </a:r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F4F492-B801-9646-3C1C-990E19881781}"/>
              </a:ext>
            </a:extLst>
          </p:cNvPr>
          <p:cNvSpPr/>
          <p:nvPr/>
        </p:nvSpPr>
        <p:spPr bwMode="auto">
          <a:xfrm>
            <a:off x="1734447" y="1740120"/>
            <a:ext cx="927318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     .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not do this, not needed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	r1, r2, r3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1FB6CC-423C-6876-3BF6-4482AD14DC9F}"/>
              </a:ext>
            </a:extLst>
          </p:cNvPr>
          <p:cNvGrpSpPr/>
          <p:nvPr/>
        </p:nvGrpSpPr>
        <p:grpSpPr>
          <a:xfrm>
            <a:off x="1757908" y="3429000"/>
            <a:ext cx="4028250" cy="1367766"/>
            <a:chOff x="7624416" y="-393013"/>
            <a:chExt cx="4028250" cy="136776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B69AF51-3279-108F-4F1F-ABE12E967362}"/>
                </a:ext>
              </a:extLst>
            </p:cNvPr>
            <p:cNvSpPr/>
            <p:nvPr/>
          </p:nvSpPr>
          <p:spPr bwMode="auto">
            <a:xfrm>
              <a:off x="7624416" y="119646"/>
              <a:ext cx="4028250" cy="85510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	r1, r2, r3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C33CD37-4588-C616-5278-7183FE8EDFFA}"/>
                </a:ext>
              </a:extLst>
            </p:cNvPr>
            <p:cNvSpPr/>
            <p:nvPr/>
          </p:nvSpPr>
          <p:spPr>
            <a:xfrm rot="5400000">
              <a:off x="9222663" y="-317066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U-Turn Arrow 4">
            <a:extLst>
              <a:ext uri="{FF2B5EF4-FFF2-40B4-BE49-F238E27FC236}">
                <a16:creationId xmlns:a16="http://schemas.microsoft.com/office/drawing/2014/main" id="{2454D465-9932-05F4-4DFC-81B16E852687}"/>
              </a:ext>
            </a:extLst>
          </p:cNvPr>
          <p:cNvSpPr/>
          <p:nvPr/>
        </p:nvSpPr>
        <p:spPr>
          <a:xfrm rot="5400000" flipV="1">
            <a:off x="1896642" y="1841878"/>
            <a:ext cx="435088" cy="142852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381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4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6299" y="3167670"/>
            <a:ext cx="11555072" cy="3590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0070C0"/>
                </a:solidFill>
              </a:rPr>
              <a:t>Branch guard</a:t>
            </a:r>
            <a:r>
              <a:rPr lang="en-US" sz="2000" dirty="0">
                <a:solidFill>
                  <a:schemeClr val="tx2"/>
                </a:solidFill>
              </a:rPr>
              <a:t>: determines when to execute the </a:t>
            </a:r>
            <a:r>
              <a:rPr lang="en-US" sz="2000" dirty="0">
                <a:solidFill>
                  <a:schemeClr val="accent1"/>
                </a:solidFill>
              </a:rPr>
              <a:t>"condition true block" </a:t>
            </a:r>
            <a:r>
              <a:rPr lang="en-US" sz="2000" dirty="0">
                <a:solidFill>
                  <a:schemeClr val="tx2"/>
                </a:solidFill>
              </a:rPr>
              <a:t>or the </a:t>
            </a:r>
            <a:r>
              <a:rPr lang="en-US" sz="2000" dirty="0">
                <a:solidFill>
                  <a:srgbClr val="F37440"/>
                </a:solidFill>
              </a:rPr>
              <a:t>"condition false block"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In C</a:t>
            </a:r>
            <a:r>
              <a:rPr lang="en-US" sz="2000" dirty="0"/>
              <a:t>, when the </a:t>
            </a:r>
            <a:r>
              <a:rPr lang="en-US" sz="2000" dirty="0">
                <a:solidFill>
                  <a:srgbClr val="7030A0"/>
                </a:solidFill>
              </a:rPr>
              <a:t>branch guard (condition test) </a:t>
            </a:r>
            <a:r>
              <a:rPr lang="en-US" sz="2000" dirty="0"/>
              <a:t>evaluates </a:t>
            </a:r>
            <a:r>
              <a:rPr lang="en-US" sz="2000" b="1" u="sng" dirty="0">
                <a:solidFill>
                  <a:srgbClr val="FF0000"/>
                </a:solidFill>
              </a:rPr>
              <a:t>non-zero</a:t>
            </a:r>
            <a:r>
              <a:rPr lang="en-US" sz="2000" dirty="0"/>
              <a:t> you </a:t>
            </a:r>
            <a:r>
              <a:rPr lang="en-US" sz="2000" b="1" i="1" dirty="0">
                <a:solidFill>
                  <a:srgbClr val="7030A0"/>
                </a:solidFill>
              </a:rPr>
              <a:t>fall through </a:t>
            </a:r>
            <a:r>
              <a:rPr lang="en-US" sz="2000" dirty="0"/>
              <a:t>to the </a:t>
            </a:r>
            <a:r>
              <a:rPr lang="en-US" sz="2000" b="1" i="1" dirty="0">
                <a:solidFill>
                  <a:srgbClr val="00B050"/>
                </a:solidFill>
              </a:rPr>
              <a:t>condition true </a:t>
            </a:r>
            <a:r>
              <a:rPr lang="en-US" sz="2000" dirty="0"/>
              <a:t>block, otherwise you branch to the </a:t>
            </a:r>
            <a:r>
              <a:rPr lang="en-US" sz="2000" b="1" i="1" dirty="0">
                <a:solidFill>
                  <a:srgbClr val="F3753F"/>
                </a:solidFill>
              </a:rPr>
              <a:t>condition false (else) </a:t>
            </a:r>
            <a:r>
              <a:rPr lang="en-US" sz="2000" dirty="0"/>
              <a:t>block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1: evaluate the branch guard(s) (involves one or more compares/tests)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2: If </a:t>
            </a:r>
            <a:r>
              <a:rPr lang="en-US" sz="2000" dirty="0">
                <a:solidFill>
                  <a:srgbClr val="0070C0"/>
                </a:solidFill>
              </a:rPr>
              <a:t>branch guard evaluates to be </a:t>
            </a:r>
            <a:r>
              <a:rPr lang="en-US" sz="2000" b="1" dirty="0">
                <a:solidFill>
                  <a:srgbClr val="0070C0"/>
                </a:solidFill>
              </a:rPr>
              <a:t>false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F37440"/>
                </a:solidFill>
              </a:rPr>
              <a:t>branch around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rgbClr val="2C895B"/>
                </a:solidFill>
              </a:rPr>
              <a:t>block</a:t>
            </a:r>
            <a:r>
              <a:rPr lang="en-US" sz="2000" dirty="0">
                <a:solidFill>
                  <a:schemeClr val="accent6"/>
                </a:solidFill>
              </a:rPr>
              <a:t> and execute the </a:t>
            </a:r>
            <a:r>
              <a:rPr lang="en-US" sz="2000" b="1" dirty="0">
                <a:solidFill>
                  <a:srgbClr val="F3753F"/>
                </a:solidFill>
              </a:rPr>
              <a:t>else block </a:t>
            </a:r>
            <a:endParaRPr lang="en-US" sz="2000" dirty="0">
              <a:solidFill>
                <a:schemeClr val="accent6"/>
              </a:solidFill>
            </a:endParaRP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 </a:t>
            </a:r>
            <a:r>
              <a:rPr lang="en-US" sz="2000" b="1" dirty="0">
                <a:solidFill>
                  <a:schemeClr val="accent6"/>
                </a:solidFill>
              </a:rPr>
              <a:t>"fall through" </a:t>
            </a:r>
            <a:r>
              <a:rPr lang="en-US" sz="2000" dirty="0">
                <a:solidFill>
                  <a:schemeClr val="accent6"/>
                </a:solidFill>
              </a:rPr>
              <a:t>and  execute the </a:t>
            </a:r>
            <a:r>
              <a:rPr lang="en-US" sz="2000" dirty="0">
                <a:solidFill>
                  <a:srgbClr val="00B050"/>
                </a:solidFill>
              </a:rPr>
              <a:t>true block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Block order </a:t>
            </a:r>
            <a:r>
              <a:rPr lang="en-US" sz="2200" dirty="0">
                <a:solidFill>
                  <a:schemeClr val="accent6"/>
                </a:solidFill>
              </a:rPr>
              <a:t>in C is where the </a:t>
            </a:r>
            <a:r>
              <a:rPr lang="en-US" sz="2200" dirty="0">
                <a:solidFill>
                  <a:srgbClr val="00B050"/>
                </a:solidFill>
              </a:rPr>
              <a:t>True Block </a:t>
            </a:r>
            <a:r>
              <a:rPr lang="en-US" sz="2200" dirty="0">
                <a:solidFill>
                  <a:schemeClr val="accent6"/>
                </a:solidFill>
              </a:rPr>
              <a:t>appears above the </a:t>
            </a:r>
            <a:r>
              <a:rPr lang="en-US" sz="2200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Anatomy of a Conditional Branch: If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20501" y="559916"/>
            <a:ext cx="529747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/* branch to "here" */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to "here"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resume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1015663"/>
            <a:chOff x="466367" y="-718962"/>
            <a:chExt cx="3043990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b="1" dirty="0">
                  <a:solidFill>
                    <a:schemeClr val="accent1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</a:p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 == 5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130660" y="526609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130660" y="1847140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F3744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</a:rPr>
                <a:t>condition else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9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1389553" y="5717160"/>
            <a:ext cx="8594064" cy="938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0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0 and sets flags on the result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r2 and sets flags on the result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sz="3200" dirty="0" err="1"/>
              <a:t>cmp</a:t>
            </a:r>
            <a:r>
              <a:rPr lang="en-US" sz="3200" dirty="0"/>
              <a:t>/</a:t>
            </a:r>
            <a:r>
              <a:rPr lang="en-US" sz="3200" dirty="0" err="1"/>
              <a:t>cmm</a:t>
            </a:r>
            <a:r>
              <a:rPr lang="en-US" sz="3200" dirty="0"/>
              <a:t> – Making Conditional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6554" y="2879174"/>
            <a:ext cx="9561602" cy="194494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constant;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constant; then sets condition flags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Rm;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 Rm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Rm; then sets condition flags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600CD2-6CF8-754E-8200-BD1E83F9342C}"/>
              </a:ext>
            </a:extLst>
          </p:cNvPr>
          <p:cNvGrpSpPr/>
          <p:nvPr/>
        </p:nvGrpSpPr>
        <p:grpSpPr>
          <a:xfrm>
            <a:off x="578760" y="692146"/>
            <a:ext cx="5189623" cy="2073894"/>
            <a:chOff x="1005839" y="748523"/>
            <a:chExt cx="5189623" cy="20738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1005839" y="748523"/>
              <a:ext cx="5189623" cy="2073894"/>
              <a:chOff x="751338" y="457200"/>
              <a:chExt cx="5189623" cy="20738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751338" y="457200"/>
                <a:ext cx="5189623" cy="2073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232984" y="931054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3538876" y="1300444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1106306" y="572258"/>
                <a:ext cx="1420217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3599335" y="869773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263729" y="870913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2770267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83055" y="12294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491784" y="159711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CCB08B-EE05-024D-A260-3E26892CA59D}"/>
              </a:ext>
            </a:extLst>
          </p:cNvPr>
          <p:cNvGrpSpPr/>
          <p:nvPr/>
        </p:nvGrpSpPr>
        <p:grpSpPr>
          <a:xfrm>
            <a:off x="6621478" y="692147"/>
            <a:ext cx="4439659" cy="1343783"/>
            <a:chOff x="7351287" y="748523"/>
            <a:chExt cx="443965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7351287" y="748523"/>
              <a:ext cx="4439659" cy="1343783"/>
              <a:chOff x="787888" y="457200"/>
              <a:chExt cx="443965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787888" y="457200"/>
                <a:ext cx="443965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1014686" y="572258"/>
                <a:ext cx="1485032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25533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601193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878860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1711139" y="2015731"/>
            <a:ext cx="386602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8E203-B019-F640-8547-25BE57257212}"/>
              </a:ext>
            </a:extLst>
          </p:cNvPr>
          <p:cNvSpPr txBox="1"/>
          <p:nvPr/>
        </p:nvSpPr>
        <p:spPr>
          <a:xfrm>
            <a:off x="1197395" y="4916695"/>
            <a:ext cx="922543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The values stored in the registers Rn and Rm are not changed</a:t>
            </a:r>
          </a:p>
          <a:p>
            <a:r>
              <a:rPr lang="en-US" alt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The assembler will automatically 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substitute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cmn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 for negative immediate values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7F829C-0639-7547-BC4F-75B762DFEF7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131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5" grpId="0" animBg="1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33" y="37845"/>
            <a:ext cx="10515600" cy="513474"/>
          </a:xfrm>
        </p:spPr>
        <p:txBody>
          <a:bodyPr/>
          <a:lstStyle/>
          <a:p>
            <a:r>
              <a:rPr lang="en-US" dirty="0"/>
              <a:t>Quick Overview of the Condition Bits/Flags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4FDAE-1B1E-AA41-A98B-885F01937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5456" y="1842033"/>
            <a:ext cx="9921060" cy="482700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The CSPR is a special register (like the other registers) in the CPU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2C895B"/>
                </a:solidFill>
              </a:rPr>
              <a:t>four bits at the left </a:t>
            </a:r>
            <a:r>
              <a:rPr lang="en-US" sz="2000" dirty="0">
                <a:solidFill>
                  <a:schemeClr val="tx2"/>
                </a:solidFill>
              </a:rPr>
              <a:t>are called the </a:t>
            </a:r>
            <a:r>
              <a:rPr lang="en-US" sz="2000" dirty="0">
                <a:solidFill>
                  <a:srgbClr val="0070C0"/>
                </a:solidFill>
              </a:rPr>
              <a:t>Condition Code flags</a:t>
            </a:r>
          </a:p>
          <a:p>
            <a:pPr lvl="1"/>
            <a:r>
              <a:rPr lang="en-US" sz="2000" b="1" dirty="0">
                <a:solidFill>
                  <a:srgbClr val="2C895B"/>
                </a:solidFill>
              </a:rPr>
              <a:t>Summarize</a:t>
            </a:r>
            <a:r>
              <a:rPr lang="en-US" sz="2000" dirty="0">
                <a:solidFill>
                  <a:srgbClr val="2C895B"/>
                </a:solidFill>
              </a:rPr>
              <a:t> the </a:t>
            </a:r>
            <a:r>
              <a:rPr lang="en-US" sz="2000" b="1" dirty="0">
                <a:solidFill>
                  <a:srgbClr val="2C895B"/>
                </a:solidFill>
              </a:rPr>
              <a:t>result</a:t>
            </a:r>
            <a:r>
              <a:rPr lang="en-US" sz="2000" dirty="0">
                <a:solidFill>
                  <a:srgbClr val="2C895B"/>
                </a:solidFill>
              </a:rPr>
              <a:t> of a previous instruction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Not all instruction will change the CC bits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Specifically, Condition Code flags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are set </a:t>
            </a:r>
            <a:r>
              <a:rPr lang="en-US" sz="2000" dirty="0"/>
              <a:t>by </a:t>
            </a:r>
            <a:r>
              <a:rPr lang="en-US" sz="2000" dirty="0" err="1"/>
              <a:t>cmm</a:t>
            </a:r>
            <a:r>
              <a:rPr lang="en-US" sz="2000" dirty="0"/>
              <a:t>/</a:t>
            </a:r>
            <a:r>
              <a:rPr lang="en-US" sz="2000" dirty="0" err="1"/>
              <a:t>cmp</a:t>
            </a:r>
            <a:r>
              <a:rPr lang="en-US" sz="2000" dirty="0"/>
              <a:t> (and others)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Example:		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r4, r3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(Negative) </a:t>
            </a:r>
            <a:r>
              <a:rPr lang="en-US" sz="2000" b="1" dirty="0"/>
              <a:t>flag</a:t>
            </a:r>
            <a:r>
              <a:rPr lang="en-US" sz="2000" dirty="0"/>
              <a:t>: Set to 1 when the result of r4 – r3 is negative,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r>
              <a:rPr lang="en-US" sz="2000" b="1" dirty="0"/>
              <a:t> (Zero) flag: </a:t>
            </a:r>
            <a:r>
              <a:rPr lang="en-US" sz="2000" dirty="0"/>
              <a:t>Set to 1 when the results of r4 – r3 is 0,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/>
              <a:t> (Carry bit) flag: </a:t>
            </a:r>
            <a:r>
              <a:rPr lang="en-US" sz="2000" dirty="0"/>
              <a:t>Set to 1 when r4 – r3 does not have a borrow, set to 0 otherwise</a:t>
            </a:r>
          </a:p>
          <a:p>
            <a:r>
              <a:rPr lang="en-US" sz="2000" b="1" dirty="0"/>
              <a:t>V flag </a:t>
            </a:r>
            <a:r>
              <a:rPr lang="en-US" sz="2000" dirty="0"/>
              <a:t>(</a:t>
            </a:r>
            <a:r>
              <a:rPr lang="en-US" sz="2000" dirty="0" err="1"/>
              <a:t>o</a:t>
            </a:r>
            <a:r>
              <a:rPr lang="en-US" sz="2000" dirty="0" err="1">
                <a:solidFill>
                  <a:srgbClr val="0070C0"/>
                </a:solidFill>
              </a:rPr>
              <a:t>V</a:t>
            </a:r>
            <a:r>
              <a:rPr lang="en-US" sz="2000" dirty="0" err="1"/>
              <a:t>erflow</a:t>
            </a:r>
            <a:r>
              <a:rPr lang="en-US" sz="2000" dirty="0"/>
              <a:t>): Set to 1 when r4 – r3 causes an overflow, set to 0 otherwise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421CF-1E83-B842-933C-DB2C773C68B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270284" y="557808"/>
            <a:ext cx="7239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06BD7-8BCB-BA49-9330-A7C46840EE4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2702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366B1B-F0B1-9341-A037-32D1D97BE0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8036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554661-3100-574F-9668-EFDB1729A3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3370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131CA4-70B4-D446-BD73-DE37F3F88D3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704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5A02C-109E-EF48-A609-935BE96846B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1534" y="654040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CPSR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F009B-EE2F-7342-A56B-7564C018426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236422" y="1335048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B42C8-2FF3-3C45-A282-55396CE2C90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827398" y="1335048"/>
            <a:ext cx="48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BD5253-F65C-294F-AEA2-344D790DDD1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370945" y="1335048"/>
            <a:ext cx="52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E96F8-21D8-4C4C-95E7-A5707539479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870484" y="1335048"/>
            <a:ext cx="77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1733A6-3C93-8C40-B5C8-4912A55959C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041391" y="1258897"/>
            <a:ext cx="1551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5              0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BC52AF-A0E9-3D4E-A2DC-CCF87131971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015764" y="551319"/>
            <a:ext cx="1527382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Mode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DA4E53-CF00-D249-B89D-B73DA45184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52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94816" y="543421"/>
            <a:ext cx="2446776" cy="613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826991" y="56230"/>
            <a:ext cx="2296735" cy="659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30279" y="1000856"/>
            <a:ext cx="6643172" cy="45083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Registers</a:t>
            </a:r>
            <a:r>
              <a:rPr lang="en-US" sz="2200" dirty="0"/>
              <a:t> are </a:t>
            </a:r>
            <a:r>
              <a:rPr lang="en-US" sz="2200" b="1" dirty="0">
                <a:solidFill>
                  <a:schemeClr val="accent5"/>
                </a:solidFill>
              </a:rPr>
              <a:t>memory located within the CPU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5"/>
                </a:solidFill>
              </a:rPr>
              <a:t>Registers are the </a:t>
            </a:r>
            <a:r>
              <a:rPr lang="en-US" sz="2200" b="1" u="sng" dirty="0">
                <a:solidFill>
                  <a:schemeClr val="accent5"/>
                </a:solidFill>
              </a:rPr>
              <a:t>fastest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read and write </a:t>
            </a:r>
            <a:r>
              <a:rPr lang="en-US" sz="2200" dirty="0">
                <a:solidFill>
                  <a:schemeClr val="accent5"/>
                </a:solidFill>
              </a:rPr>
              <a:t>storage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Register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is </a:t>
            </a:r>
            <a:r>
              <a:rPr lang="en-US" sz="2200" b="1" dirty="0">
                <a:solidFill>
                  <a:srgbClr val="0070C0"/>
                </a:solidFill>
              </a:rPr>
              <a:t>word size in length</a:t>
            </a:r>
            <a:r>
              <a:rPr lang="en-US" sz="2200" dirty="0"/>
              <a:t> stores 32-bit values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Memory is accessed using </a:t>
            </a:r>
            <a:r>
              <a:rPr lang="en-US" sz="2200" dirty="0">
                <a:solidFill>
                  <a:srgbClr val="FF0000"/>
                </a:solidFill>
              </a:rPr>
              <a:t>pointers</a:t>
            </a:r>
            <a:r>
              <a:rPr lang="en-US" sz="2200" dirty="0">
                <a:solidFill>
                  <a:schemeClr val="tx2"/>
                </a:solidFill>
              </a:rPr>
              <a:t> in registers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assembly language the registers have </a:t>
            </a:r>
            <a:r>
              <a:rPr lang="en-US" sz="2200" dirty="0">
                <a:solidFill>
                  <a:srgbClr val="2C895B"/>
                </a:solidFill>
              </a:rPr>
              <a:t>predefined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names starting with an </a:t>
            </a:r>
            <a:r>
              <a:rPr lang="en-US" sz="2200" dirty="0">
                <a:solidFill>
                  <a:srgbClr val="FF0000"/>
                </a:solidFill>
              </a:rPr>
              <a:t>r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to differentiate them from </a:t>
            </a:r>
            <a:r>
              <a:rPr lang="en-US" sz="2200" dirty="0">
                <a:solidFill>
                  <a:srgbClr val="0070C0"/>
                </a:solidFill>
              </a:rPr>
              <a:t>memory addresses </a:t>
            </a:r>
            <a:r>
              <a:rPr lang="en-US" sz="2200" dirty="0">
                <a:solidFill>
                  <a:schemeClr val="tx2"/>
                </a:solidFill>
              </a:rPr>
              <a:t>which are </a:t>
            </a:r>
            <a:r>
              <a:rPr lang="en-US" sz="2200" dirty="0">
                <a:solidFill>
                  <a:srgbClr val="C0000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(address)</a:t>
            </a:r>
          </a:p>
          <a:p>
            <a:r>
              <a:rPr lang="en-US" sz="2200" dirty="0">
                <a:solidFill>
                  <a:schemeClr val="accent5"/>
                </a:solidFill>
              </a:rPr>
              <a:t>16 registers: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r0 to r15 (encoded: 0x0 – 0xf)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444918" y="61272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488208" y="1629778"/>
            <a:ext cx="105028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Registers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23621" y="2375396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444918" y="58823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444918" y="56375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444918" y="53926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444918" y="51478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444918" y="49029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444918" y="46580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444918" y="44132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444918" y="41683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444918" y="39234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444918" y="36786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444918" y="34337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444918" y="318890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444918" y="294404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444918" y="269918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444918" y="245432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106580" y="4432912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1036418" y="6379907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444918" y="2280969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826991" y="143311"/>
            <a:ext cx="2254980" cy="6397082"/>
            <a:chOff x="9811185" y="263145"/>
            <a:chExt cx="2254980" cy="635193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18960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18960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18960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18960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9899005" y="263145"/>
              <a:ext cx="2121093" cy="39728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External 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81118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97BDD9B-69CA-F72A-548E-999A4EAD355D}"/>
              </a:ext>
            </a:extLst>
          </p:cNvPr>
          <p:cNvSpPr txBox="1"/>
          <p:nvPr/>
        </p:nvSpPr>
        <p:spPr>
          <a:xfrm>
            <a:off x="578931" y="625633"/>
            <a:ext cx="835485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CPU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A63D2D88-5815-81A9-BEE1-E2F87DF42CEA}"/>
              </a:ext>
            </a:extLst>
          </p:cNvPr>
          <p:cNvSpPr/>
          <p:nvPr/>
        </p:nvSpPr>
        <p:spPr>
          <a:xfrm>
            <a:off x="2878525" y="5948492"/>
            <a:ext cx="6874293" cy="2084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77232-0801-3E3A-617A-2835823BCB14}"/>
              </a:ext>
            </a:extLst>
          </p:cNvPr>
          <p:cNvSpPr txBox="1"/>
          <p:nvPr/>
        </p:nvSpPr>
        <p:spPr>
          <a:xfrm>
            <a:off x="4218468" y="6127254"/>
            <a:ext cx="5111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CPU Memory Bus = Address + Data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B6823A-33EB-D941-6F5A-7964E1C226A5}"/>
              </a:ext>
            </a:extLst>
          </p:cNvPr>
          <p:cNvSpPr txBox="1"/>
          <p:nvPr/>
        </p:nvSpPr>
        <p:spPr>
          <a:xfrm>
            <a:off x="1498531" y="734558"/>
            <a:ext cx="123053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arithmetic Logic Unit</a:t>
            </a:r>
          </a:p>
        </p:txBody>
      </p:sp>
    </p:spTree>
    <p:extLst>
      <p:ext uri="{BB962C8B-B14F-4D97-AF65-F5344CB8AC3E}">
        <p14:creationId xmlns:p14="http://schemas.microsoft.com/office/powerpoint/2010/main" val="336021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Tests: Implementing ARM Branch guards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551694" y="711380"/>
            <a:ext cx="11097612" cy="55500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 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AF9A52-EDF8-5BDC-679C-4C3AE51E4DA9}"/>
              </a:ext>
            </a:extLst>
          </p:cNvPr>
          <p:cNvGrpSpPr/>
          <p:nvPr/>
        </p:nvGrpSpPr>
        <p:grpSpPr>
          <a:xfrm>
            <a:off x="783273" y="1789300"/>
            <a:ext cx="3754359" cy="400110"/>
            <a:chOff x="1088073" y="799881"/>
            <a:chExt cx="3754359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78AB42-1CC0-B340-B15B-25F18A4E1E0C}"/>
                </a:ext>
              </a:extLst>
            </p:cNvPr>
            <p:cNvSpPr txBox="1"/>
            <p:nvPr/>
          </p:nvSpPr>
          <p:spPr>
            <a:xfrm>
              <a:off x="2465534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b</a:t>
              </a:r>
              <a:r>
                <a:rPr lang="en-US" sz="1400" b="1" dirty="0" err="1">
                  <a:solidFill>
                    <a:schemeClr val="tx2"/>
                  </a:solidFill>
                </a:rPr>
                <a:t>suffix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C58975-0B25-F64F-BD5E-F71D752ACC52}"/>
                </a:ext>
              </a:extLst>
            </p:cNvPr>
            <p:cNvSpPr txBox="1"/>
            <p:nvPr/>
          </p:nvSpPr>
          <p:spPr>
            <a:xfrm>
              <a:off x="3792784" y="799881"/>
              <a:ext cx="104964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imm24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00B5B0-2BFE-004E-BDC1-8CE82CF52B58}"/>
                </a:ext>
              </a:extLst>
            </p:cNvPr>
            <p:cNvSpPr txBox="1"/>
            <p:nvPr/>
          </p:nvSpPr>
          <p:spPr>
            <a:xfrm>
              <a:off x="1088073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cond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125482"/>
              </p:ext>
            </p:extLst>
          </p:nvPr>
        </p:nvGraphicFramePr>
        <p:xfrm>
          <a:off x="5015221" y="1062106"/>
          <a:ext cx="6318416" cy="318014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Branch 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7A6F3-2F99-6936-A644-C18FD08F88EA}"/>
              </a:ext>
            </a:extLst>
          </p:cNvPr>
          <p:cNvSpPr txBox="1"/>
          <p:nvPr/>
        </p:nvSpPr>
        <p:spPr>
          <a:xfrm>
            <a:off x="1522102" y="780346"/>
            <a:ext cx="309649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</a:t>
            </a:r>
          </a:p>
          <a:p>
            <a:r>
              <a:rPr lang="en-US" dirty="0">
                <a:solidFill>
                  <a:schemeClr val="accent6"/>
                </a:solidFill>
              </a:rPr>
              <a:t>(in +/- instructions)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95EA2-DAC4-0ADA-22C1-F844E8CEA676}"/>
              </a:ext>
            </a:extLst>
          </p:cNvPr>
          <p:cNvGrpSpPr/>
          <p:nvPr/>
        </p:nvGrpSpPr>
        <p:grpSpPr>
          <a:xfrm>
            <a:off x="961029" y="3069926"/>
            <a:ext cx="3657563" cy="1182020"/>
            <a:chOff x="-1107292" y="-1491568"/>
            <a:chExt cx="3657563" cy="11820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8480DD-D8E8-EBE6-0230-A6CB9B30F7E4}"/>
                </a:ext>
              </a:extLst>
            </p:cNvPr>
            <p:cNvSpPr txBox="1"/>
            <p:nvPr/>
          </p:nvSpPr>
          <p:spPr>
            <a:xfrm>
              <a:off x="-1107292" y="-1017434"/>
              <a:ext cx="3657563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Use a local label with branch instructions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56A2550B-48A6-CB4B-1C2C-D5C53FF52181}"/>
                </a:ext>
              </a:extLst>
            </p:cNvPr>
            <p:cNvSpPr/>
            <p:nvPr/>
          </p:nvSpPr>
          <p:spPr>
            <a:xfrm>
              <a:off x="1233575" y="-1491568"/>
              <a:ext cx="186088" cy="400110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59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24A2-E685-B2D1-3DFB-67A30585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Loop Guard Strategy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4F7448-39EA-082A-1CD1-C56501427D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9750" y="2519107"/>
            <a:ext cx="10683969" cy="26264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</a:rPr>
              <a:t>How to implement a </a:t>
            </a:r>
            <a:r>
              <a:rPr lang="en-US" sz="2000" b="1" dirty="0">
                <a:solidFill>
                  <a:srgbClr val="0070C0"/>
                </a:solidFill>
              </a:rPr>
              <a:t>branch/loop guard in CSE30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Use a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instruction to set the condition bits</a:t>
            </a:r>
          </a:p>
          <a:p>
            <a:pPr marL="35401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Follow the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with one or more variants of the </a:t>
            </a:r>
            <a:r>
              <a:rPr lang="en-US" sz="2000" b="1" u="sng" dirty="0">
                <a:solidFill>
                  <a:schemeClr val="accent1"/>
                </a:solidFill>
              </a:rPr>
              <a:t>conditional</a:t>
            </a:r>
            <a:r>
              <a:rPr lang="en-US" sz="2000" b="1" dirty="0">
                <a:solidFill>
                  <a:schemeClr val="accent1"/>
                </a:solidFill>
              </a:rPr>
              <a:t> branch instruction</a:t>
            </a:r>
            <a:r>
              <a:rPr lang="en-US" sz="2000" dirty="0"/>
              <a:t> 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Conditional branch instructions </a:t>
            </a:r>
            <a:r>
              <a:rPr lang="en-US" sz="1800" dirty="0"/>
              <a:t>if evaluate to true (based on the flags set by the </a:t>
            </a:r>
            <a:r>
              <a:rPr lang="en-US" sz="1800" dirty="0" err="1"/>
              <a:t>cmp</a:t>
            </a:r>
            <a:r>
              <a:rPr lang="en-US" sz="1800" dirty="0"/>
              <a:t>) the next instruction will the one at the branch label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Otherwise,</a:t>
            </a:r>
            <a:r>
              <a:rPr lang="en-US" sz="2000" dirty="0"/>
              <a:t> execution </a:t>
            </a:r>
            <a:r>
              <a:rPr lang="en-US" sz="2000" dirty="0">
                <a:solidFill>
                  <a:srgbClr val="F37440"/>
                </a:solidFill>
              </a:rPr>
              <a:t>falls through </a:t>
            </a:r>
            <a:r>
              <a:rPr lang="en-US" sz="2000" dirty="0"/>
              <a:t>to </a:t>
            </a:r>
            <a:r>
              <a:rPr lang="en-US" sz="2000" dirty="0">
                <a:solidFill>
                  <a:srgbClr val="F37440"/>
                </a:solidFill>
              </a:rPr>
              <a:t>the instruction that immediately follows the branch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/>
              <a:t>You may have </a:t>
            </a:r>
            <a:r>
              <a:rPr lang="en-US" sz="2000" dirty="0">
                <a:solidFill>
                  <a:srgbClr val="FF0000"/>
                </a:solidFill>
              </a:rPr>
              <a:t>one or more </a:t>
            </a:r>
            <a:r>
              <a:rPr lang="en-US" sz="2000" dirty="0">
                <a:solidFill>
                  <a:srgbClr val="2C895B"/>
                </a:solidFill>
              </a:rPr>
              <a:t>conditional branches </a:t>
            </a:r>
            <a:r>
              <a:rPr lang="en-US" sz="2000" dirty="0"/>
              <a:t>after a single </a:t>
            </a:r>
            <a:r>
              <a:rPr lang="en-US" sz="2000" dirty="0" err="1"/>
              <a:t>cmp</a:t>
            </a:r>
            <a:r>
              <a:rPr lang="en-US" sz="2000" dirty="0"/>
              <a:t>/</a:t>
            </a:r>
            <a:r>
              <a:rPr lang="en-US" sz="2000" dirty="0" err="1"/>
              <a:t>cmm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961E8-0691-0221-4D6A-77907BDA877A}"/>
              </a:ext>
            </a:extLst>
          </p:cNvPr>
          <p:cNvSpPr txBox="1"/>
          <p:nvPr/>
        </p:nvSpPr>
        <p:spPr>
          <a:xfrm>
            <a:off x="3850481" y="987674"/>
            <a:ext cx="244650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   </a:t>
            </a:r>
            <a:r>
              <a:rPr lang="en-US" sz="1800" b="0" i="0" spc="5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cmp</a:t>
            </a: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r0, 10</a:t>
            </a: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spc="50" dirty="0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   </a:t>
            </a:r>
            <a:r>
              <a:rPr lang="en-US" sz="1800" b="1" i="0" spc="50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ble</a:t>
            </a: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</a:t>
            </a: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.</a:t>
            </a:r>
            <a:r>
              <a:rPr lang="en-US" sz="1800" b="0" i="0" spc="5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Lendif</a:t>
            </a:r>
            <a:endParaRPr lang="en-US" sz="1800" b="0" i="0" spc="50" dirty="0">
              <a:solidFill>
                <a:srgbClr val="0070C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   </a:t>
            </a:r>
            <a:r>
              <a:rPr lang="en-US" sz="1800" b="0" i="0" spc="50" dirty="0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True Block</a:t>
            </a:r>
            <a:endParaRPr lang="en-US" sz="1800" b="0" i="0" spc="5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.</a:t>
            </a:r>
            <a:r>
              <a:rPr lang="en-US" sz="1800" b="0" i="0" spc="5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Lendif</a:t>
            </a: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: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D4E47F-3DE6-3602-4275-F8C34094998E}"/>
              </a:ext>
            </a:extLst>
          </p:cNvPr>
          <p:cNvGrpSpPr/>
          <p:nvPr/>
        </p:nvGrpSpPr>
        <p:grpSpPr>
          <a:xfrm>
            <a:off x="6202697" y="1123404"/>
            <a:ext cx="2022862" cy="400110"/>
            <a:chOff x="906642" y="-718962"/>
            <a:chExt cx="2022862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2B684-18CF-181F-5CC5-21F826B73059}"/>
                </a:ext>
              </a:extLst>
            </p:cNvPr>
            <p:cNvSpPr txBox="1"/>
            <p:nvPr/>
          </p:nvSpPr>
          <p:spPr>
            <a:xfrm>
              <a:off x="1205955" y="-718962"/>
              <a:ext cx="172354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" name="Up Arrow 8">
              <a:extLst>
                <a:ext uri="{FF2B5EF4-FFF2-40B4-BE49-F238E27FC236}">
                  <a16:creationId xmlns:a16="http://schemas.microsoft.com/office/drawing/2014/main" id="{6FE6124D-0C94-18A4-6B5B-C9F511F240BC}"/>
                </a:ext>
              </a:extLst>
            </p:cNvPr>
            <p:cNvSpPr/>
            <p:nvPr/>
          </p:nvSpPr>
          <p:spPr>
            <a:xfrm rot="16200000">
              <a:off x="1006977" y="-673241"/>
              <a:ext cx="98643" cy="29931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DBF7793-682C-AA1B-B43E-4C04D76576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548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18576" y="4204624"/>
            <a:ext cx="10249528" cy="23575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tx2"/>
                </a:solidFill>
              </a:rPr>
              <a:t>Realize that in ARM assembly you can only either "fall through" to the next instruction or branch to a specific instruction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Approach: </a:t>
            </a:r>
            <a:r>
              <a:rPr lang="en-US" sz="2000" b="1" dirty="0">
                <a:solidFill>
                  <a:srgbClr val="0070C0"/>
                </a:solidFill>
              </a:rPr>
              <a:t>adjust</a:t>
            </a:r>
            <a:r>
              <a:rPr lang="en-US" sz="2000" dirty="0">
                <a:solidFill>
                  <a:srgbClr val="0070C0"/>
                </a:solidFill>
              </a:rPr>
              <a:t> the conditional test then </a:t>
            </a:r>
            <a:r>
              <a:rPr lang="en-US" sz="2000" b="1" dirty="0">
                <a:solidFill>
                  <a:srgbClr val="C00000"/>
                </a:solidFill>
              </a:rPr>
              <a:t>branch around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 block</a:t>
            </a:r>
          </a:p>
          <a:p>
            <a:r>
              <a:rPr lang="en-US" sz="2000" dirty="0"/>
              <a:t>Use a </a:t>
            </a:r>
            <a:r>
              <a:rPr lang="en-US" sz="2000" b="1" dirty="0"/>
              <a:t>conditional test </a:t>
            </a:r>
            <a:r>
              <a:rPr lang="en-US" sz="2000" dirty="0"/>
              <a:t>that </a:t>
            </a:r>
            <a:r>
              <a:rPr lang="en-US" sz="2000" b="1" dirty="0"/>
              <a:t>specifies the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u="sng" dirty="0">
                <a:solidFill>
                  <a:srgbClr val="C00000"/>
                </a:solidFill>
              </a:rPr>
              <a:t>inverse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/>
              <a:t>of the condition used in C</a:t>
            </a:r>
          </a:p>
          <a:p>
            <a:pPr lvl="1"/>
            <a:r>
              <a:rPr lang="en-US" sz="2000" b="1" dirty="0"/>
              <a:t>This preserves </a:t>
            </a:r>
            <a:r>
              <a:rPr lang="en-US" sz="2000" b="1" dirty="0">
                <a:solidFill>
                  <a:srgbClr val="0070C0"/>
                </a:solidFill>
              </a:rPr>
              <a:t>C block order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927872"/>
              </p:ext>
            </p:extLst>
          </p:nvPr>
        </p:nvGraphicFramePr>
        <p:xfrm>
          <a:off x="827799" y="1722120"/>
          <a:ext cx="10070042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186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7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554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212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</a:t>
            </a:r>
            <a:r>
              <a:rPr lang="en-US" dirty="0">
                <a:solidFill>
                  <a:srgbClr val="2C895B"/>
                </a:solidFill>
              </a:rPr>
              <a:t>C Block Order </a:t>
            </a:r>
            <a:r>
              <a:rPr lang="en-US" dirty="0"/>
              <a:t>In Assembly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246980"/>
              </p:ext>
            </p:extLst>
          </p:nvPr>
        </p:nvGraphicFramePr>
        <p:xfrm>
          <a:off x="1323122" y="1191148"/>
          <a:ext cx="942665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3353602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356839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Assembly using Inverse Compare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then fall through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907659" y="1927894"/>
            <a:ext cx="644583" cy="581365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650182" y="3072211"/>
            <a:ext cx="644583" cy="355426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827" y="4510544"/>
            <a:ext cx="11432992" cy="20454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6"/>
                </a:solidFill>
              </a:rPr>
              <a:t>If statements in ARM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1: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make a conditional test using a </a:t>
            </a:r>
            <a:r>
              <a:rPr lang="en-US" sz="2200" b="1" dirty="0" err="1">
                <a:solidFill>
                  <a:srgbClr val="7030A0"/>
                </a:solidFill>
              </a:rPr>
              <a:t>cmp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instruction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2: </a:t>
            </a:r>
            <a:r>
              <a:rPr lang="en-US" sz="2200" dirty="0">
                <a:solidFill>
                  <a:schemeClr val="accent6"/>
                </a:solidFill>
              </a:rPr>
              <a:t>if test evaluates to </a:t>
            </a:r>
            <a:r>
              <a:rPr lang="en-US" sz="2200" dirty="0">
                <a:solidFill>
                  <a:srgbClr val="7030A0"/>
                </a:solidFill>
              </a:rPr>
              <a:t>FALSE, </a:t>
            </a:r>
            <a:r>
              <a:rPr lang="en-US" sz="2200" b="1" dirty="0">
                <a:solidFill>
                  <a:srgbClr val="FF0000"/>
                </a:solidFill>
              </a:rPr>
              <a:t>branch around </a:t>
            </a:r>
            <a:r>
              <a:rPr lang="en-US" sz="2200" dirty="0"/>
              <a:t>the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condition true </a:t>
            </a:r>
            <a:r>
              <a:rPr lang="en-US" sz="2200" dirty="0"/>
              <a:t>block with a one of the conditional branch instruction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61" y="296135"/>
            <a:ext cx="11432991" cy="407296"/>
          </a:xfrm>
        </p:spPr>
        <p:txBody>
          <a:bodyPr/>
          <a:lstStyle/>
          <a:p>
            <a:r>
              <a:rPr lang="en-US" dirty="0"/>
              <a:t>Arm Conditional Branching</a:t>
            </a:r>
            <a:r>
              <a:rPr lang="en-US" i="1" dirty="0">
                <a:solidFill>
                  <a:srgbClr val="2C895B"/>
                </a:solidFill>
              </a:rPr>
              <a:t> Simple IF no else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3F0923-0498-07CA-FD1C-01EA714F2C4A}"/>
              </a:ext>
            </a:extLst>
          </p:cNvPr>
          <p:cNvSpPr/>
          <p:nvPr/>
        </p:nvSpPr>
        <p:spPr bwMode="auto">
          <a:xfrm>
            <a:off x="6567813" y="988993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true block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0009D0B-14B3-31B1-A1F1-54035AF2BB71}"/>
              </a:ext>
            </a:extLst>
          </p:cNvPr>
          <p:cNvSpPr/>
          <p:nvPr/>
        </p:nvSpPr>
        <p:spPr>
          <a:xfrm>
            <a:off x="5743274" y="2011979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298A4-D3A4-4483-9F64-4F1964C2869D}"/>
              </a:ext>
            </a:extLst>
          </p:cNvPr>
          <p:cNvSpPr txBox="1"/>
          <p:nvPr/>
        </p:nvSpPr>
        <p:spPr>
          <a:xfrm>
            <a:off x="8012509" y="3258002"/>
            <a:ext cx="2470571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around</a:t>
            </a:r>
            <a:r>
              <a:rPr lang="en-US" sz="2000" dirty="0">
                <a:solidFill>
                  <a:schemeClr val="accent5"/>
                </a:solidFill>
              </a:rPr>
              <a:t> the </a:t>
            </a:r>
            <a:r>
              <a:rPr lang="en-US" sz="2000" dirty="0">
                <a:solidFill>
                  <a:srgbClr val="2C895B"/>
                </a:solidFill>
              </a:rPr>
              <a:t>true block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F68ED4-B82F-2AFE-2022-63A43B7FA663}"/>
              </a:ext>
            </a:extLst>
          </p:cNvPr>
          <p:cNvGrpSpPr/>
          <p:nvPr/>
        </p:nvGrpSpPr>
        <p:grpSpPr>
          <a:xfrm>
            <a:off x="457915" y="982862"/>
            <a:ext cx="5193027" cy="3364309"/>
            <a:chOff x="483397" y="4376892"/>
            <a:chExt cx="5193027" cy="336430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6B9CA76-F94B-9592-CDCD-CA6ED0FE7AE4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condition true block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then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CADC1A-66CE-F45B-356E-C77AB7362A42}"/>
                </a:ext>
              </a:extLst>
            </p:cNvPr>
            <p:cNvSpPr txBox="1"/>
            <p:nvPr/>
          </p:nvSpPr>
          <p:spPr>
            <a:xfrm>
              <a:off x="2082771" y="6725538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7739CEC6-7C41-3EDA-CE06-550D299D0142}"/>
              </a:ext>
            </a:extLst>
          </p:cNvPr>
          <p:cNvSpPr/>
          <p:nvPr/>
        </p:nvSpPr>
        <p:spPr>
          <a:xfrm rot="5400000" flipV="1">
            <a:off x="-372020" y="2101807"/>
            <a:ext cx="1475205" cy="407454"/>
          </a:xfrm>
          <a:prstGeom prst="uturnArrow">
            <a:avLst>
              <a:gd name="adj1" fmla="val 11564"/>
              <a:gd name="adj2" fmla="val 18262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2FFA84B8-1BC7-C998-B559-F65B96B1F513}"/>
              </a:ext>
            </a:extLst>
          </p:cNvPr>
          <p:cNvSpPr/>
          <p:nvPr/>
        </p:nvSpPr>
        <p:spPr>
          <a:xfrm rot="5400000" flipV="1">
            <a:off x="6094421" y="1765536"/>
            <a:ext cx="1175060" cy="804461"/>
          </a:xfrm>
          <a:prstGeom prst="uturnArrow">
            <a:avLst>
              <a:gd name="adj1" fmla="val 7322"/>
              <a:gd name="adj2" fmla="val 18262"/>
              <a:gd name="adj3" fmla="val 20789"/>
              <a:gd name="adj4" fmla="val 42454"/>
              <a:gd name="adj5" fmla="val 46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AA0AD5-67AB-0D38-4268-46C506A0390E}"/>
              </a:ext>
            </a:extLst>
          </p:cNvPr>
          <p:cNvSpPr txBox="1"/>
          <p:nvPr/>
        </p:nvSpPr>
        <p:spPr>
          <a:xfrm>
            <a:off x="2142309" y="61421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If statement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B2563-8D79-989C-5AD2-A6937A6F995A}"/>
              </a:ext>
            </a:extLst>
          </p:cNvPr>
          <p:cNvSpPr txBox="1"/>
          <p:nvPr/>
        </p:nvSpPr>
        <p:spPr>
          <a:xfrm>
            <a:off x="7933266" y="61353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If statement</a:t>
            </a:r>
          </a:p>
        </p:txBody>
      </p:sp>
    </p:spTree>
    <p:extLst>
      <p:ext uri="{BB962C8B-B14F-4D97-AF65-F5344CB8AC3E}">
        <p14:creationId xmlns:p14="http://schemas.microsoft.com/office/powerpoint/2010/main" val="27543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  <p:bldP spid="4" grpId="0" animBg="1"/>
      <p:bldP spid="14" grpId="0" animBg="1"/>
      <p:bldP spid="16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B4DA1-863C-55C5-49A2-DBE800D1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04" y="14914"/>
            <a:ext cx="10515600" cy="479246"/>
          </a:xfrm>
        </p:spPr>
        <p:txBody>
          <a:bodyPr/>
          <a:lstStyle/>
          <a:p>
            <a:r>
              <a:rPr lang="en-US" dirty="0"/>
              <a:t>If statement examples – </a:t>
            </a:r>
            <a:r>
              <a:rPr lang="en-US" dirty="0">
                <a:solidFill>
                  <a:srgbClr val="C00000"/>
                </a:solidFill>
              </a:rPr>
              <a:t>Branch Around </a:t>
            </a:r>
            <a:r>
              <a:rPr lang="en-US" dirty="0"/>
              <a:t>the </a:t>
            </a:r>
            <a:r>
              <a:rPr lang="en-US" dirty="0">
                <a:solidFill>
                  <a:srgbClr val="2C895B"/>
                </a:solidFill>
              </a:rPr>
              <a:t>True block</a:t>
            </a:r>
            <a:r>
              <a:rPr lang="en-US" dirty="0"/>
              <a:t>!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A1A90A-9BA3-92EE-0E78-275953DDD038}"/>
              </a:ext>
            </a:extLst>
          </p:cNvPr>
          <p:cNvSpPr/>
          <p:nvPr/>
        </p:nvSpPr>
        <p:spPr bwMode="auto">
          <a:xfrm>
            <a:off x="1132083" y="1188630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 + r3;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2F9B89-7B7F-101F-08BB-BDD7F17D2324}"/>
              </a:ext>
            </a:extLst>
          </p:cNvPr>
          <p:cNvGrpSpPr/>
          <p:nvPr/>
        </p:nvGrpSpPr>
        <p:grpSpPr>
          <a:xfrm>
            <a:off x="5158875" y="658972"/>
            <a:ext cx="4533605" cy="2882027"/>
            <a:chOff x="5266377" y="987147"/>
            <a:chExt cx="4533605" cy="288202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CD10E33-75BB-DB45-8D9A-EFCD2F287649}"/>
                </a:ext>
              </a:extLst>
            </p:cNvPr>
            <p:cNvSpPr/>
            <p:nvPr/>
          </p:nvSpPr>
          <p:spPr bwMode="auto">
            <a:xfrm>
              <a:off x="6454619" y="987147"/>
              <a:ext cx="3345363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 r1, r2, r3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82C522C-969A-11E8-ED7B-BBD8A7153886}"/>
                </a:ext>
              </a:extLst>
            </p:cNvPr>
            <p:cNvSpPr/>
            <p:nvPr/>
          </p:nvSpPr>
          <p:spPr>
            <a:xfrm>
              <a:off x="5266377" y="216765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ECA-996A-0501-1D81-D42B10BDC92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DECE83-780E-FD80-0819-D2E89631CAB3}"/>
              </a:ext>
            </a:extLst>
          </p:cNvPr>
          <p:cNvGrpSpPr/>
          <p:nvPr/>
        </p:nvGrpSpPr>
        <p:grpSpPr>
          <a:xfrm>
            <a:off x="9056526" y="664709"/>
            <a:ext cx="2416949" cy="1323439"/>
            <a:chOff x="3332193" y="289693"/>
            <a:chExt cx="2416949" cy="13234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F1723B-C119-19B7-16C3-5279AC6854AD}"/>
                </a:ext>
              </a:extLst>
            </p:cNvPr>
            <p:cNvSpPr txBox="1"/>
            <p:nvPr/>
          </p:nvSpPr>
          <p:spPr>
            <a:xfrm>
              <a:off x="3889594" y="289693"/>
              <a:ext cx="1859548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8476694A-D636-D4D2-1CED-2FB9630E9AFC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-Turn Arrow 1">
            <a:extLst>
              <a:ext uri="{FF2B5EF4-FFF2-40B4-BE49-F238E27FC236}">
                <a16:creationId xmlns:a16="http://schemas.microsoft.com/office/drawing/2014/main" id="{7012318E-0D5A-AC26-B463-D4EB9B97B02A}"/>
              </a:ext>
            </a:extLst>
          </p:cNvPr>
          <p:cNvSpPr/>
          <p:nvPr/>
        </p:nvSpPr>
        <p:spPr>
          <a:xfrm rot="5400000" flipV="1">
            <a:off x="5598542" y="1580139"/>
            <a:ext cx="1836896" cy="1053882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827D4D-87D3-0F18-70BD-BECC6ECCA400}"/>
              </a:ext>
            </a:extLst>
          </p:cNvPr>
          <p:cNvGrpSpPr/>
          <p:nvPr/>
        </p:nvGrpSpPr>
        <p:grpSpPr>
          <a:xfrm>
            <a:off x="7978813" y="2469762"/>
            <a:ext cx="1469597" cy="452802"/>
            <a:chOff x="10906175" y="3708186"/>
            <a:chExt cx="1469597" cy="452802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CAED0BB4-3C02-7D58-EC78-1178C56FB47B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BCCA9F-F839-3236-34F8-F6955FA81FC7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279AE8D-F606-40C8-C19D-8905CA5C9CF8}"/>
              </a:ext>
            </a:extLst>
          </p:cNvPr>
          <p:cNvSpPr/>
          <p:nvPr/>
        </p:nvSpPr>
        <p:spPr bwMode="auto">
          <a:xfrm>
            <a:off x="1271678" y="4379546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FD5746-1348-13B3-F452-A5005122113D}"/>
              </a:ext>
            </a:extLst>
          </p:cNvPr>
          <p:cNvGrpSpPr/>
          <p:nvPr/>
        </p:nvGrpSpPr>
        <p:grpSpPr>
          <a:xfrm>
            <a:off x="5251373" y="3856980"/>
            <a:ext cx="4489983" cy="2882027"/>
            <a:chOff x="5292213" y="2908884"/>
            <a:chExt cx="4489983" cy="2882027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59632CA-A75C-A2B0-F612-CDA245369E12}"/>
                </a:ext>
              </a:extLst>
            </p:cNvPr>
            <p:cNvSpPr/>
            <p:nvPr/>
          </p:nvSpPr>
          <p:spPr bwMode="auto">
            <a:xfrm>
              <a:off x="6436833" y="2908884"/>
              <a:ext cx="3345363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bgt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r2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</a:p>
            <a:p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7DFA4BB7-8603-2A64-F01F-FA9A86C67963}"/>
                </a:ext>
              </a:extLst>
            </p:cNvPr>
            <p:cNvSpPr/>
            <p:nvPr/>
          </p:nvSpPr>
          <p:spPr>
            <a:xfrm>
              <a:off x="5292213" y="360016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U-Turn Arrow 34">
            <a:extLst>
              <a:ext uri="{FF2B5EF4-FFF2-40B4-BE49-F238E27FC236}">
                <a16:creationId xmlns:a16="http://schemas.microsoft.com/office/drawing/2014/main" id="{7DFB1E4A-2EE2-2703-62CE-89EEB5B898BA}"/>
              </a:ext>
            </a:extLst>
          </p:cNvPr>
          <p:cNvSpPr/>
          <p:nvPr/>
        </p:nvSpPr>
        <p:spPr>
          <a:xfrm rot="5400000" flipV="1">
            <a:off x="5793998" y="4695532"/>
            <a:ext cx="1470433" cy="94968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C8A0D8-A155-8BCA-436E-F3C8B7B24F1A}"/>
              </a:ext>
            </a:extLst>
          </p:cNvPr>
          <p:cNvGrpSpPr/>
          <p:nvPr/>
        </p:nvGrpSpPr>
        <p:grpSpPr>
          <a:xfrm>
            <a:off x="8068674" y="5763640"/>
            <a:ext cx="1469597" cy="452802"/>
            <a:chOff x="10906175" y="3708186"/>
            <a:chExt cx="1469597" cy="452802"/>
          </a:xfrm>
        </p:grpSpPr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229E3D1A-97A8-8743-8EC0-24DD29009559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E74DA0-A408-67BA-46E5-271A5E7E1B36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461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  <p:bldP spid="19" grpId="0" animBg="1"/>
      <p:bldP spid="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7321" y="2572840"/>
            <a:ext cx="5402430" cy="313539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r>
              <a:rPr lang="en-US" sz="2400" dirty="0">
                <a:solidFill>
                  <a:schemeClr val="accent6"/>
                </a:solidFill>
              </a:rPr>
              <a:t>Do not use </a:t>
            </a:r>
            <a:r>
              <a:rPr lang="en-US" sz="2400" b="1" dirty="0">
                <a:solidFill>
                  <a:srgbClr val="FF0000"/>
                </a:solidFill>
              </a:rPr>
              <a:t>unnecessary branches</a:t>
            </a:r>
          </a:p>
          <a:p>
            <a:pPr fontAlgn="base"/>
            <a:r>
              <a:rPr lang="en-US" sz="2400" dirty="0">
                <a:solidFill>
                  <a:schemeClr val="accent6"/>
                </a:solidFill>
              </a:rPr>
              <a:t>Optimize your use of </a:t>
            </a:r>
            <a:r>
              <a:rPr lang="en-US" sz="2400" dirty="0">
                <a:solidFill>
                  <a:srgbClr val="2C895B"/>
                </a:solidFill>
              </a:rPr>
              <a:t>"fall throughs"</a:t>
            </a:r>
          </a:p>
          <a:p>
            <a:pPr fontAlgn="base"/>
            <a:r>
              <a:rPr lang="en-US" sz="2400" dirty="0">
                <a:solidFill>
                  <a:schemeClr val="accent6"/>
                </a:solidFill>
              </a:rPr>
              <a:t>For example: </a:t>
            </a:r>
            <a:r>
              <a:rPr lang="en-US" sz="2400" b="1" dirty="0">
                <a:solidFill>
                  <a:srgbClr val="FF0000"/>
                </a:solidFill>
              </a:rPr>
              <a:t>Do not </a:t>
            </a:r>
            <a:r>
              <a:rPr lang="en-US" sz="2400" b="1" dirty="0"/>
              <a:t>make a </a:t>
            </a:r>
            <a:r>
              <a:rPr lang="en-US" sz="2400" b="1" dirty="0">
                <a:solidFill>
                  <a:srgbClr val="F37440"/>
                </a:solidFill>
              </a:rPr>
              <a:t>conditional branch </a:t>
            </a:r>
            <a:r>
              <a:rPr lang="en-US" sz="2400" b="1" dirty="0">
                <a:solidFill>
                  <a:schemeClr val="accent6"/>
                </a:solidFill>
              </a:rPr>
              <a:t>around an </a:t>
            </a:r>
            <a:r>
              <a:rPr lang="en-US" sz="2400" b="1" dirty="0">
                <a:solidFill>
                  <a:srgbClr val="0070C0"/>
                </a:solidFill>
              </a:rPr>
              <a:t>unconditional branch </a:t>
            </a:r>
            <a:r>
              <a:rPr lang="en-US" sz="2400" b="1" dirty="0"/>
              <a:t>that immediately follows 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4" y="576477"/>
            <a:ext cx="10515600" cy="551042"/>
          </a:xfrm>
        </p:spPr>
        <p:txBody>
          <a:bodyPr/>
          <a:lstStyle/>
          <a:p>
            <a:r>
              <a:rPr lang="en-US" dirty="0"/>
              <a:t>Branching Avoid: Spaghetti Code</a:t>
            </a:r>
            <a:br>
              <a:rPr lang="en-US" dirty="0"/>
            </a:br>
            <a:r>
              <a:rPr lang="en-US" dirty="0"/>
              <a:t>("</a:t>
            </a:r>
            <a:r>
              <a:rPr lang="en-US" dirty="0" err="1"/>
              <a:t>goto</a:t>
            </a:r>
            <a:r>
              <a:rPr lang="en-US" dirty="0"/>
              <a:t> structure")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560387" y="293607"/>
            <a:ext cx="4451790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 not do the following</a:t>
            </a:r>
            <a:r>
              <a:rPr lang="en-US" sz="2400" b="1" dirty="0"/>
              <a:t>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4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6197544" y="1818895"/>
            <a:ext cx="1180613" cy="871200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44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6178024" y="1313710"/>
            <a:ext cx="756805" cy="742205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568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5DC633-43F3-4E65-3E4F-BC0841A7EFCF}"/>
              </a:ext>
            </a:extLst>
          </p:cNvPr>
          <p:cNvSpPr/>
          <p:nvPr/>
        </p:nvSpPr>
        <p:spPr bwMode="auto">
          <a:xfrm>
            <a:off x="6779898" y="3668280"/>
            <a:ext cx="3537447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2C895B"/>
                </a:solidFill>
              </a:rPr>
              <a:t>Do the following:</a:t>
            </a:r>
            <a:endParaRPr lang="en-US" sz="2400" dirty="0">
              <a:solidFill>
                <a:srgbClr val="2C895B"/>
              </a:solidFill>
            </a:endParaRPr>
          </a:p>
          <a:p>
            <a:pPr fontAlgn="base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6493462" y="4799702"/>
            <a:ext cx="1150543" cy="93495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9305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9C8AE7-4E80-5949-D29D-B9CF856C22A1}"/>
              </a:ext>
            </a:extLst>
          </p:cNvPr>
          <p:cNvGrpSpPr/>
          <p:nvPr/>
        </p:nvGrpSpPr>
        <p:grpSpPr>
          <a:xfrm>
            <a:off x="9029295" y="1176867"/>
            <a:ext cx="1911137" cy="973149"/>
            <a:chOff x="9029295" y="1176867"/>
            <a:chExt cx="1911137" cy="973149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8483918C-05BF-9621-C150-DB6AC856D2D7}"/>
                </a:ext>
              </a:extLst>
            </p:cNvPr>
            <p:cNvSpPr/>
            <p:nvPr/>
          </p:nvSpPr>
          <p:spPr>
            <a:xfrm>
              <a:off x="9029295" y="1176867"/>
              <a:ext cx="321733" cy="68443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DCC1FF-DEC4-62F9-4D50-D8A54BB54567}"/>
                </a:ext>
              </a:extLst>
            </p:cNvPr>
            <p:cNvSpPr txBox="1"/>
            <p:nvPr/>
          </p:nvSpPr>
          <p:spPr>
            <a:xfrm>
              <a:off x="9370604" y="1226686"/>
              <a:ext cx="1569828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Caution!</a:t>
              </a:r>
            </a:p>
            <a:p>
              <a:r>
                <a:rPr lang="en-US" dirty="0"/>
                <a:t>Two adjacent branches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72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 animBg="1"/>
      <p:bldP spid="19" grpId="0" animBg="1"/>
      <p:bldP spid="11" grpId="0" animBg="1"/>
      <p:bldP spid="3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8706" y="434837"/>
            <a:ext cx="10813557" cy="203839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rgbClr val="0070C0"/>
                </a:solidFill>
              </a:rPr>
              <a:t>adjust</a:t>
            </a:r>
            <a:r>
              <a:rPr lang="en-US" sz="2200" dirty="0">
                <a:solidFill>
                  <a:srgbClr val="0070C0"/>
                </a:solidFill>
              </a:rPr>
              <a:t> the conditional test to branch to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chemeClr val="accent6"/>
                </a:solidFill>
              </a:rPr>
              <a:t>Fall through </a:t>
            </a:r>
            <a:r>
              <a:rPr lang="en-US" sz="2200" dirty="0">
                <a:solidFill>
                  <a:schemeClr val="accent6"/>
                </a:solidFill>
              </a:rPr>
              <a:t>to the </a:t>
            </a:r>
            <a:r>
              <a:rPr lang="en-US" sz="2200" b="1" dirty="0">
                <a:solidFill>
                  <a:srgbClr val="2C895B"/>
                </a:solidFill>
              </a:rPr>
              <a:t>True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6"/>
                </a:solidFill>
              </a:rPr>
              <a:t>Bottom of the </a:t>
            </a:r>
            <a:r>
              <a:rPr lang="en-US" sz="2200" b="1" dirty="0">
                <a:solidFill>
                  <a:srgbClr val="2C895B"/>
                </a:solidFill>
              </a:rPr>
              <a:t>True Block </a:t>
            </a:r>
            <a:r>
              <a:rPr lang="en-US" sz="2200" b="1" dirty="0">
                <a:solidFill>
                  <a:srgbClr val="0070C0"/>
                </a:solidFill>
              </a:rPr>
              <a:t>unconditionally branches </a:t>
            </a:r>
            <a:r>
              <a:rPr lang="en-US" sz="2200" dirty="0">
                <a:solidFill>
                  <a:schemeClr val="accent6"/>
                </a:solidFill>
              </a:rPr>
              <a:t>around 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If with an 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960109"/>
              </p:ext>
            </p:extLst>
          </p:nvPr>
        </p:nvGraphicFramePr>
        <p:xfrm>
          <a:off x="458588" y="2544396"/>
          <a:ext cx="11469190" cy="4184333"/>
        </p:xfrm>
        <a:graphic>
          <a:graphicData uri="http://schemas.openxmlformats.org/drawingml/2006/table">
            <a:tbl>
              <a:tblPr firstRow="1" firstCol="1" bandRow="1"/>
              <a:tblGrid>
                <a:gridCol w="7881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931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</a:t>
                      </a: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branch always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around the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 else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8538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29070" y="1957829"/>
            <a:ext cx="5065069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cond. true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false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else {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false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r1 = 4;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3B6154-1A66-E2A2-5D31-5E86B5EA4D1C}"/>
              </a:ext>
            </a:extLst>
          </p:cNvPr>
          <p:cNvSpPr txBox="1"/>
          <p:nvPr/>
        </p:nvSpPr>
        <p:spPr>
          <a:xfrm>
            <a:off x="3637231" y="889579"/>
            <a:ext cx="195690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to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02" y="-46187"/>
            <a:ext cx="10515600" cy="715294"/>
          </a:xfrm>
        </p:spPr>
        <p:txBody>
          <a:bodyPr/>
          <a:lstStyle/>
          <a:p>
            <a:r>
              <a:rPr lang="en-US" dirty="0"/>
              <a:t>If with an Else Examples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4A52B-991F-CC46-A791-DA93FC1866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19F94A4-A4B5-8B07-91C7-34C84D50E1A3}"/>
              </a:ext>
            </a:extLst>
          </p:cNvPr>
          <p:cNvSpPr/>
          <p:nvPr/>
        </p:nvSpPr>
        <p:spPr bwMode="auto">
          <a:xfrm>
            <a:off x="7022682" y="1315109"/>
            <a:ext cx="4813202" cy="497228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cond.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Now branch around the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condition false block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 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false block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080796-6994-EEFC-90C6-0AACCE129A01}"/>
              </a:ext>
            </a:extLst>
          </p:cNvPr>
          <p:cNvSpPr txBox="1"/>
          <p:nvPr/>
        </p:nvSpPr>
        <p:spPr>
          <a:xfrm>
            <a:off x="9515152" y="299446"/>
            <a:ext cx="1802484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to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false block</a:t>
            </a: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AC1DD588-503A-5D7E-C829-3E7A76A8ABEE}"/>
              </a:ext>
            </a:extLst>
          </p:cNvPr>
          <p:cNvSpPr/>
          <p:nvPr/>
        </p:nvSpPr>
        <p:spPr>
          <a:xfrm rot="5400000" flipV="1">
            <a:off x="-127613" y="3330597"/>
            <a:ext cx="1849491" cy="882032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3402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E717F658-29D8-9B1A-9125-EE4530B81CCC}"/>
              </a:ext>
            </a:extLst>
          </p:cNvPr>
          <p:cNvSpPr/>
          <p:nvPr/>
        </p:nvSpPr>
        <p:spPr>
          <a:xfrm rot="5400000" flipV="1">
            <a:off x="5945071" y="2857176"/>
            <a:ext cx="2779111" cy="853101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DC3E4242-5C35-6A31-FA82-D9C5C0774E06}"/>
              </a:ext>
            </a:extLst>
          </p:cNvPr>
          <p:cNvSpPr/>
          <p:nvPr/>
        </p:nvSpPr>
        <p:spPr>
          <a:xfrm rot="5400000" flipV="1">
            <a:off x="6435812" y="4609273"/>
            <a:ext cx="1522573" cy="819644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E46880D-9C7C-B0CF-89B4-E6DE8A8C1FF8}"/>
              </a:ext>
            </a:extLst>
          </p:cNvPr>
          <p:cNvSpPr/>
          <p:nvPr/>
        </p:nvSpPr>
        <p:spPr>
          <a:xfrm rot="5400000">
            <a:off x="8718129" y="5512665"/>
            <a:ext cx="452802" cy="223574"/>
          </a:xfrm>
          <a:prstGeom prst="rightArrow">
            <a:avLst>
              <a:gd name="adj1" fmla="val 26646"/>
              <a:gd name="adj2" fmla="val 46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D132F9B3-6E81-78AA-7F27-CD5268A17B6B}"/>
              </a:ext>
            </a:extLst>
          </p:cNvPr>
          <p:cNvSpPr/>
          <p:nvPr/>
        </p:nvSpPr>
        <p:spPr>
          <a:xfrm rot="5400000" flipV="1">
            <a:off x="-180818" y="2494518"/>
            <a:ext cx="1099436" cy="508450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970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655ECCF-933D-0D12-025E-08CFD47E7CA8}"/>
              </a:ext>
            </a:extLst>
          </p:cNvPr>
          <p:cNvSpPr/>
          <p:nvPr/>
        </p:nvSpPr>
        <p:spPr>
          <a:xfrm>
            <a:off x="5878286" y="3056709"/>
            <a:ext cx="731520" cy="5138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6" grpId="0" animBg="1"/>
      <p:bldP spid="7" grpId="0" animBg="1"/>
      <p:bldP spid="8" grpId="0" animBg="1"/>
      <p:bldP spid="13" grpId="0" animBg="1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37" y="325645"/>
            <a:ext cx="10515600" cy="435088"/>
          </a:xfrm>
        </p:spPr>
        <p:txBody>
          <a:bodyPr/>
          <a:lstStyle/>
          <a:p>
            <a:r>
              <a:rPr lang="en-US" dirty="0"/>
              <a:t>If with an Else Examples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723245" y="2061703"/>
            <a:ext cx="4398476" cy="351543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&lt; r1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1;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3DFE33-17F7-184E-960E-4FCDF4683ACA}"/>
              </a:ext>
            </a:extLst>
          </p:cNvPr>
          <p:cNvGrpSpPr/>
          <p:nvPr/>
        </p:nvGrpSpPr>
        <p:grpSpPr>
          <a:xfrm>
            <a:off x="5666082" y="1558374"/>
            <a:ext cx="5302203" cy="4275534"/>
            <a:chOff x="3553852" y="3701040"/>
            <a:chExt cx="5302203" cy="427553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127945-83BD-FE40-B013-ACB3254F8897}"/>
                </a:ext>
              </a:extLst>
            </p:cNvPr>
            <p:cNvSpPr/>
            <p:nvPr/>
          </p:nvSpPr>
          <p:spPr bwMode="auto">
            <a:xfrm>
              <a:off x="4404265" y="3701040"/>
              <a:ext cx="4451790" cy="4275534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22DA284-AC15-D44E-80CF-F24B40A9E505}"/>
                </a:ext>
              </a:extLst>
            </p:cNvPr>
            <p:cNvSpPr/>
            <p:nvPr/>
          </p:nvSpPr>
          <p:spPr>
            <a:xfrm>
              <a:off x="3553852" y="5153070"/>
              <a:ext cx="543492" cy="6471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EA1C462-E076-D8F8-E975-7270C69D7CFC}"/>
              </a:ext>
            </a:extLst>
          </p:cNvPr>
          <p:cNvSpPr/>
          <p:nvPr/>
        </p:nvSpPr>
        <p:spPr>
          <a:xfrm rot="5400000">
            <a:off x="8602341" y="4604168"/>
            <a:ext cx="420412" cy="460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685796-13D8-3FAB-6C85-F3CD9DE831E6}"/>
              </a:ext>
            </a:extLst>
          </p:cNvPr>
          <p:cNvGrpSpPr/>
          <p:nvPr/>
        </p:nvGrpSpPr>
        <p:grpSpPr>
          <a:xfrm>
            <a:off x="9431073" y="1221058"/>
            <a:ext cx="2269089" cy="1214106"/>
            <a:chOff x="3332193" y="-188048"/>
            <a:chExt cx="2269089" cy="121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9DFA96-7698-1283-516E-1A565EB3922B}"/>
                </a:ext>
              </a:extLst>
            </p:cNvPr>
            <p:cNvSpPr txBox="1"/>
            <p:nvPr/>
          </p:nvSpPr>
          <p:spPr>
            <a:xfrm>
              <a:off x="3798798" y="-188048"/>
              <a:ext cx="180248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&lt; r1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false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B909E52-10BD-5DAF-093C-4ABF370719DB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FC8E3D-760D-A22A-D37D-E9E1C9085B04}"/>
              </a:ext>
            </a:extLst>
          </p:cNvPr>
          <p:cNvGrpSpPr/>
          <p:nvPr/>
        </p:nvGrpSpPr>
        <p:grpSpPr>
          <a:xfrm>
            <a:off x="1140079" y="1221058"/>
            <a:ext cx="2512014" cy="1287762"/>
            <a:chOff x="466367" y="-718962"/>
            <a:chExt cx="2512014" cy="128776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DC0117-1B81-6B12-3C2A-64B1629BE079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dirty="0">
                  <a:solidFill>
                    <a:srgbClr val="FF0000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Up Arrow 19">
              <a:extLst>
                <a:ext uri="{FF2B5EF4-FFF2-40B4-BE49-F238E27FC236}">
                  <a16:creationId xmlns:a16="http://schemas.microsoft.com/office/drawing/2014/main" id="{A1E570A8-A968-D867-7A80-6D7861E006CD}"/>
                </a:ext>
              </a:extLst>
            </p:cNvPr>
            <p:cNvSpPr/>
            <p:nvPr/>
          </p:nvSpPr>
          <p:spPr>
            <a:xfrm rot="10800000">
              <a:off x="1434153" y="36823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06235B-EA29-D59F-7AF9-717465A7D5CA}"/>
              </a:ext>
            </a:extLst>
          </p:cNvPr>
          <p:cNvGrpSpPr/>
          <p:nvPr/>
        </p:nvGrpSpPr>
        <p:grpSpPr>
          <a:xfrm>
            <a:off x="9241156" y="2568040"/>
            <a:ext cx="2123448" cy="707886"/>
            <a:chOff x="444793" y="-1336048"/>
            <a:chExt cx="2123448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5A6B47-0BB5-1641-D0D5-2EF4449A75D7}"/>
                </a:ext>
              </a:extLst>
            </p:cNvPr>
            <p:cNvSpPr txBox="1"/>
            <p:nvPr/>
          </p:nvSpPr>
          <p:spPr>
            <a:xfrm>
              <a:off x="1180911" y="-1336048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866F9EFB-BEF4-3109-D1FF-5031AA1BD8BE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6282FD-EB61-29E3-EC89-81E865E6E3D1}"/>
              </a:ext>
            </a:extLst>
          </p:cNvPr>
          <p:cNvGrpSpPr/>
          <p:nvPr/>
        </p:nvGrpSpPr>
        <p:grpSpPr>
          <a:xfrm>
            <a:off x="9600230" y="3582075"/>
            <a:ext cx="2126104" cy="707886"/>
            <a:chOff x="-114366" y="-1525952"/>
            <a:chExt cx="21261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7BAC6B-963E-5E64-A7E5-1F6120137CD6}"/>
                </a:ext>
              </a:extLst>
            </p:cNvPr>
            <p:cNvSpPr txBox="1"/>
            <p:nvPr/>
          </p:nvSpPr>
          <p:spPr>
            <a:xfrm>
              <a:off x="624408" y="-15259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98427DD5-A7AE-E450-666B-0CF048326066}"/>
                </a:ext>
              </a:extLst>
            </p:cNvPr>
            <p:cNvSpPr/>
            <p:nvPr/>
          </p:nvSpPr>
          <p:spPr>
            <a:xfrm rot="16200000">
              <a:off x="162159" y="-139353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E8ED879D-CBEF-9ECA-754D-1364BD40C9EE}"/>
              </a:ext>
            </a:extLst>
          </p:cNvPr>
          <p:cNvSpPr/>
          <p:nvPr/>
        </p:nvSpPr>
        <p:spPr>
          <a:xfrm rot="5400000" flipV="1">
            <a:off x="-31644" y="3932420"/>
            <a:ext cx="1910952" cy="91633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5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E7B30F0-7EAA-DE7E-4254-762ECFD9AB5D}"/>
              </a:ext>
            </a:extLst>
          </p:cNvPr>
          <p:cNvSpPr/>
          <p:nvPr/>
        </p:nvSpPr>
        <p:spPr>
          <a:xfrm>
            <a:off x="2234599" y="4721789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DE71D308-BCA0-E6B8-4AD8-A69A9D7072A3}"/>
              </a:ext>
            </a:extLst>
          </p:cNvPr>
          <p:cNvSpPr/>
          <p:nvPr/>
        </p:nvSpPr>
        <p:spPr>
          <a:xfrm rot="5400000" flipV="1">
            <a:off x="6228539" y="2360096"/>
            <a:ext cx="1514835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U-Turn Arrow 29">
            <a:extLst>
              <a:ext uri="{FF2B5EF4-FFF2-40B4-BE49-F238E27FC236}">
                <a16:creationId xmlns:a16="http://schemas.microsoft.com/office/drawing/2014/main" id="{AB0AF67E-52F5-52F9-E7B1-45D37ECD624C}"/>
              </a:ext>
            </a:extLst>
          </p:cNvPr>
          <p:cNvSpPr/>
          <p:nvPr/>
        </p:nvSpPr>
        <p:spPr>
          <a:xfrm rot="5400000" flipV="1">
            <a:off x="5857809" y="3659147"/>
            <a:ext cx="2012870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8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27" grpId="0" animBg="1"/>
      <p:bldP spid="28" grpId="0" animBg="1"/>
      <p:bldP spid="7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A4642-059B-0BBB-1228-FBE032260D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9880" y="724100"/>
            <a:ext cx="6462090" cy="59987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There are two basic groups of registers, </a:t>
            </a:r>
            <a:r>
              <a:rPr lang="en-US" sz="2200" dirty="0">
                <a:solidFill>
                  <a:srgbClr val="2C895B"/>
                </a:solidFill>
              </a:rPr>
              <a:t>general purpose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70C0"/>
                </a:solidFill>
              </a:rPr>
              <a:t>special use</a:t>
            </a:r>
          </a:p>
          <a:p>
            <a:r>
              <a:rPr lang="en-US" sz="2200" dirty="0">
                <a:solidFill>
                  <a:srgbClr val="2C895B"/>
                </a:solidFill>
              </a:rPr>
              <a:t>General purpose registers </a:t>
            </a:r>
            <a:r>
              <a:rPr lang="en-US" sz="2200" dirty="0"/>
              <a:t>can be used to contain up to 32-bits of data, but you must follow </a:t>
            </a:r>
            <a:r>
              <a:rPr lang="en-US" sz="2200" dirty="0">
                <a:solidFill>
                  <a:srgbClr val="2C895B"/>
                </a:solidFill>
              </a:rPr>
              <a:t>the </a:t>
            </a:r>
            <a:r>
              <a:rPr lang="en-US" sz="2200" b="1" dirty="0">
                <a:solidFill>
                  <a:srgbClr val="2C895B"/>
                </a:solidFill>
              </a:rPr>
              <a:t>rules</a:t>
            </a:r>
            <a:r>
              <a:rPr lang="en-US" sz="2200" dirty="0">
                <a:solidFill>
                  <a:srgbClr val="2C895B"/>
                </a:solidFill>
              </a:rPr>
              <a:t> for their use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Rules </a:t>
            </a:r>
            <a:r>
              <a:rPr lang="en-US" sz="2200" dirty="0"/>
              <a:t>specify </a:t>
            </a:r>
            <a:r>
              <a:rPr lang="en-US" sz="2200" dirty="0">
                <a:solidFill>
                  <a:srgbClr val="2C895B"/>
                </a:solidFill>
              </a:rPr>
              <a:t>how registers are to be used </a:t>
            </a:r>
            <a:r>
              <a:rPr lang="en-US" sz="2200" dirty="0"/>
              <a:t>so software can </a:t>
            </a:r>
            <a:r>
              <a:rPr lang="en-US" sz="2200" dirty="0">
                <a:solidFill>
                  <a:srgbClr val="0070C0"/>
                </a:solidFill>
              </a:rPr>
              <a:t>communicate and share the use of registers (later slides)</a:t>
            </a:r>
            <a:endParaRPr lang="en-US" sz="2200" dirty="0"/>
          </a:p>
          <a:p>
            <a:r>
              <a:rPr lang="en-US" sz="2200" dirty="0">
                <a:solidFill>
                  <a:srgbClr val="0070C0"/>
                </a:solidFill>
              </a:rPr>
              <a:t>Special purpose registers: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dedicated hardware use (like r15 the pc) </a:t>
            </a:r>
            <a:r>
              <a:rPr lang="en-US" sz="2200" dirty="0"/>
              <a:t>or </a:t>
            </a:r>
            <a:r>
              <a:rPr lang="en-US" sz="2200" dirty="0">
                <a:solidFill>
                  <a:schemeClr val="accent5"/>
                </a:solidFill>
              </a:rPr>
              <a:t>special use when used with certain instructions (like r13 &amp; r14)</a:t>
            </a:r>
          </a:p>
          <a:p>
            <a:r>
              <a:rPr lang="en-US" sz="2200" dirty="0">
                <a:solidFill>
                  <a:srgbClr val="7030A0"/>
                </a:solidFill>
              </a:rPr>
              <a:t>r15/pc is the program counter that contains the address of an instruction being executed (not exactly … later)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3863" y="36241"/>
            <a:ext cx="10515600" cy="559786"/>
          </a:xfrm>
        </p:spPr>
        <p:txBody>
          <a:bodyPr/>
          <a:lstStyle/>
          <a:p>
            <a:r>
              <a:rPr lang="en-US" altLang="en-US" dirty="0"/>
              <a:t>Using AMR-32  Registers</a:t>
            </a:r>
          </a:p>
        </p:txBody>
      </p:sp>
      <p:sp>
        <p:nvSpPr>
          <p:cNvPr id="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0814854" y="3336813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r8</a:t>
            </a:r>
          </a:p>
        </p:txBody>
      </p:sp>
      <p:sp>
        <p:nvSpPr>
          <p:cNvPr id="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822344" y="305315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r9</a:t>
            </a:r>
          </a:p>
        </p:txBody>
      </p:sp>
      <p:sp>
        <p:nvSpPr>
          <p:cNvPr id="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0823901" y="2751775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r10</a:t>
            </a:r>
          </a:p>
        </p:txBody>
      </p:sp>
      <p:sp>
        <p:nvSpPr>
          <p:cNvPr id="43" name="Rectangle 1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0822344" y="4481466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r4</a:t>
            </a:r>
          </a:p>
        </p:txBody>
      </p:sp>
      <p:sp>
        <p:nvSpPr>
          <p:cNvPr id="44" name="Rectangle 16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0820589" y="4175561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r5</a:t>
            </a:r>
          </a:p>
        </p:txBody>
      </p:sp>
      <p:sp>
        <p:nvSpPr>
          <p:cNvPr id="45" name="Rectangle 17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10814853" y="390519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r6</a:t>
            </a:r>
          </a:p>
        </p:txBody>
      </p:sp>
      <p:sp>
        <p:nvSpPr>
          <p:cNvPr id="46" name="Rectangle 1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0822344" y="3620468"/>
            <a:ext cx="1197645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r7</a:t>
            </a:r>
          </a:p>
        </p:txBody>
      </p:sp>
      <p:sp>
        <p:nvSpPr>
          <p:cNvPr id="47" name="Rectangle 19"/>
          <p:cNvSpPr>
            <a:spLocks noChangeArrowheads="1"/>
          </p:cNvSpPr>
          <p:nvPr>
            <p:custDataLst>
              <p:tags r:id="rId9"/>
            </p:custDataLst>
          </p:nvPr>
        </p:nvSpPr>
        <p:spPr bwMode="black">
          <a:xfrm>
            <a:off x="6726476" y="3336813"/>
            <a:ext cx="3959954" cy="7732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Preserved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can't change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0789119" y="608369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10789119" y="579191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1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10789119" y="553172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2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10793555" y="5255947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r3</a:t>
            </a:r>
          </a:p>
        </p:txBody>
      </p:sp>
      <p:sp>
        <p:nvSpPr>
          <p:cNvPr id="48" name="Rectangle 2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85003" y="5068319"/>
            <a:ext cx="3801427" cy="1447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anchor="ctr" anchorCtr="1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Scratch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First 4 Function Parameters 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return value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can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35FABE-D72B-3F46-AB80-04F43934D1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10825841" y="429930"/>
            <a:ext cx="1197645" cy="252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chemeClr val="accent6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r15/pc</a:t>
            </a:r>
          </a:p>
        </p:txBody>
      </p:sp>
      <p:sp>
        <p:nvSpPr>
          <p:cNvPr id="36" name="Rectangle 8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10806766" y="1533954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r13/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sp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10806766" y="1229377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r14/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lr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FEF91CD2-7E2B-5A4C-9C95-2A21B5870107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10825842" y="2153931"/>
            <a:ext cx="1197645" cy="2485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r11/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10806766" y="1841901"/>
            <a:ext cx="1180509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r12/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ip</a:t>
            </a:r>
            <a:endParaRPr lang="en-US" sz="2000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78" name="Rectangle 22">
            <a:extLst>
              <a:ext uri="{FF2B5EF4-FFF2-40B4-BE49-F238E27FC236}">
                <a16:creationId xmlns:a16="http://schemas.microsoft.com/office/drawing/2014/main" id="{C1A833C8-093F-624F-994F-D90A5E3AE989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black">
          <a:xfrm>
            <a:off x="7294209" y="1332146"/>
            <a:ext cx="3392221" cy="10195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call implementation &amp; long branching</a:t>
            </a:r>
          </a:p>
        </p:txBody>
      </p:sp>
      <p:sp>
        <p:nvSpPr>
          <p:cNvPr id="76" name="Rectangle 22">
            <a:extLst>
              <a:ext uri="{FF2B5EF4-FFF2-40B4-BE49-F238E27FC236}">
                <a16:creationId xmlns:a16="http://schemas.microsoft.com/office/drawing/2014/main" id="{ABB57796-D9CB-B71B-1532-2F8B182884C1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black">
          <a:xfrm>
            <a:off x="7294209" y="233417"/>
            <a:ext cx="3392221" cy="711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336756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A74D260-E426-9E78-4F63-ED5C7A3A7E4F}"/>
              </a:ext>
            </a:extLst>
          </p:cNvPr>
          <p:cNvSpPr/>
          <p:nvPr/>
        </p:nvSpPr>
        <p:spPr bwMode="auto">
          <a:xfrm>
            <a:off x="3430660" y="4481063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3320" y="3144391"/>
            <a:ext cx="10812335" cy="9459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2C895B"/>
                </a:solidFill>
              </a:rPr>
              <a:t>Block order</a:t>
            </a:r>
            <a:r>
              <a:rPr lang="en-US" sz="2200" dirty="0">
                <a:solidFill>
                  <a:schemeClr val="tx2"/>
                </a:solidFill>
              </a:rPr>
              <a:t>: (the </a:t>
            </a:r>
            <a:r>
              <a:rPr lang="en-US" sz="2200" dirty="0">
                <a:solidFill>
                  <a:srgbClr val="FF0000"/>
                </a:solidFill>
              </a:rPr>
              <a:t>order</a:t>
            </a:r>
            <a:r>
              <a:rPr lang="en-US" sz="2200" dirty="0">
                <a:solidFill>
                  <a:schemeClr val="tx2"/>
                </a:solidFill>
              </a:rPr>
              <a:t> the </a:t>
            </a:r>
            <a:r>
              <a:rPr lang="en-US" sz="2200" b="1" dirty="0">
                <a:solidFill>
                  <a:srgbClr val="7030A0"/>
                </a:solidFill>
              </a:rPr>
              <a:t>blocks appear </a:t>
            </a:r>
            <a:r>
              <a:rPr lang="en-US" sz="2200" dirty="0">
                <a:solidFill>
                  <a:schemeClr val="tx2"/>
                </a:solidFill>
              </a:rPr>
              <a:t>in C code) can be changed by </a:t>
            </a:r>
            <a:r>
              <a:rPr lang="en-US" sz="2200" b="1" dirty="0">
                <a:solidFill>
                  <a:srgbClr val="7030A0"/>
                </a:solidFill>
              </a:rPr>
              <a:t>inverting</a:t>
            </a:r>
            <a:r>
              <a:rPr lang="en-US" sz="2200" dirty="0">
                <a:solidFill>
                  <a:srgbClr val="7030A0"/>
                </a:solidFill>
              </a:rPr>
              <a:t> the conditional test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</a:rPr>
              <a:t>swapping</a:t>
            </a:r>
            <a:r>
              <a:rPr lang="en-US" sz="2200" dirty="0">
                <a:solidFill>
                  <a:srgbClr val="0070C0"/>
                </a:solidFill>
              </a:rPr>
              <a:t> the order </a:t>
            </a:r>
            <a:r>
              <a:rPr lang="en-US" sz="2200" dirty="0">
                <a:solidFill>
                  <a:schemeClr val="tx2"/>
                </a:solidFill>
              </a:rPr>
              <a:t>of the </a:t>
            </a:r>
            <a:r>
              <a:rPr lang="en-US" sz="2200" dirty="0">
                <a:solidFill>
                  <a:srgbClr val="2C895B"/>
                </a:solidFill>
              </a:rPr>
              <a:t>true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false blocks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20" y="175071"/>
            <a:ext cx="7079514" cy="407296"/>
          </a:xfrm>
        </p:spPr>
        <p:txBody>
          <a:bodyPr/>
          <a:lstStyle/>
          <a:p>
            <a:r>
              <a:rPr lang="en-US" dirty="0"/>
              <a:t>If statement – C Block Reordering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38471" y="805058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61031" y="935641"/>
            <a:ext cx="3043990" cy="707886"/>
            <a:chOff x="466367" y="-718962"/>
            <a:chExt cx="304399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256858" y="805562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348298" y="1957488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6715A5-F61D-51D6-BEFA-762B4B9B7D59}"/>
              </a:ext>
            </a:extLst>
          </p:cNvPr>
          <p:cNvGrpSpPr/>
          <p:nvPr/>
        </p:nvGrpSpPr>
        <p:grpSpPr>
          <a:xfrm>
            <a:off x="8224080" y="4491195"/>
            <a:ext cx="2123448" cy="707886"/>
            <a:chOff x="444793" y="-1526657"/>
            <a:chExt cx="212344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B9CED2-F5DA-C8FA-0104-9BEB01F0AA1D}"/>
                </a:ext>
              </a:extLst>
            </p:cNvPr>
            <p:cNvSpPr txBox="1"/>
            <p:nvPr/>
          </p:nvSpPr>
          <p:spPr>
            <a:xfrm>
              <a:off x="1180911" y="-1526657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FFF346BA-A974-8D39-E7DB-4062BAF92895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941738-6690-139C-8E57-E96896085F38}"/>
              </a:ext>
            </a:extLst>
          </p:cNvPr>
          <p:cNvGrpSpPr/>
          <p:nvPr/>
        </p:nvGrpSpPr>
        <p:grpSpPr>
          <a:xfrm>
            <a:off x="8303836" y="5688034"/>
            <a:ext cx="2105478" cy="707886"/>
            <a:chOff x="444793" y="-1017434"/>
            <a:chExt cx="2105478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DE3EF9-1454-592E-C3F7-7BEA6E400DB3}"/>
                </a:ext>
              </a:extLst>
            </p:cNvPr>
            <p:cNvSpPr txBox="1"/>
            <p:nvPr/>
          </p:nvSpPr>
          <p:spPr>
            <a:xfrm>
              <a:off x="1162941" y="-1017434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4" name="Up Arrow 23">
              <a:extLst>
                <a:ext uri="{FF2B5EF4-FFF2-40B4-BE49-F238E27FC236}">
                  <a16:creationId xmlns:a16="http://schemas.microsoft.com/office/drawing/2014/main" id="{4FFF4A76-0653-EFE7-8B54-361A942ED021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201067-7338-128C-A664-CC000216FCE5}"/>
              </a:ext>
            </a:extLst>
          </p:cNvPr>
          <p:cNvGrpSpPr/>
          <p:nvPr/>
        </p:nvGrpSpPr>
        <p:grpSpPr>
          <a:xfrm>
            <a:off x="447072" y="4620172"/>
            <a:ext cx="3066460" cy="707886"/>
            <a:chOff x="443897" y="-718962"/>
            <a:chExt cx="3066460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BF4B35-B4EF-C758-034B-05FBD40A5AC8}"/>
                </a:ext>
              </a:extLst>
            </p:cNvPr>
            <p:cNvSpPr txBox="1"/>
            <p:nvPr/>
          </p:nvSpPr>
          <p:spPr>
            <a:xfrm>
              <a:off x="44389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2AA3D6FE-97F9-5BE4-5C7A-39D3FE5EEA90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3828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uiExpand="1" build="p" bldLvl="2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72" y="217108"/>
            <a:ext cx="10515600" cy="435088"/>
          </a:xfrm>
        </p:spPr>
        <p:txBody>
          <a:bodyPr/>
          <a:lstStyle/>
          <a:p>
            <a:r>
              <a:rPr lang="en-US" dirty="0"/>
              <a:t>Preserving the same branch guard test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735462" y="1829882"/>
            <a:ext cx="4667824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1;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now branch around else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false block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/* fall through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A7D109C1-0978-4DFC-E617-088ECD097DBA}"/>
              </a:ext>
            </a:extLst>
          </p:cNvPr>
          <p:cNvSpPr/>
          <p:nvPr/>
        </p:nvSpPr>
        <p:spPr>
          <a:xfrm rot="5400000" flipV="1">
            <a:off x="-165196" y="3635199"/>
            <a:ext cx="2037809" cy="98532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05FB0AE-591D-9C43-FCD4-801654396CB2}"/>
              </a:ext>
            </a:extLst>
          </p:cNvPr>
          <p:cNvSpPr/>
          <p:nvPr/>
        </p:nvSpPr>
        <p:spPr>
          <a:xfrm>
            <a:off x="5677989" y="2724354"/>
            <a:ext cx="679268" cy="7046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2CCC95-FBEF-B88B-240F-408644128D76}"/>
              </a:ext>
            </a:extLst>
          </p:cNvPr>
          <p:cNvGrpSpPr/>
          <p:nvPr/>
        </p:nvGrpSpPr>
        <p:grpSpPr>
          <a:xfrm>
            <a:off x="7018504" y="1829882"/>
            <a:ext cx="5059315" cy="4594234"/>
            <a:chOff x="7018504" y="1829882"/>
            <a:chExt cx="5059315" cy="4594234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BF376BE-8221-1756-B38D-EC63868B75A8}"/>
                </a:ext>
              </a:extLst>
            </p:cNvPr>
            <p:cNvSpPr/>
            <p:nvPr/>
          </p:nvSpPr>
          <p:spPr bwMode="auto">
            <a:xfrm>
              <a:off x="7018504" y="1829882"/>
              <a:ext cx="5059315" cy="421219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false block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// around else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pPr lvl="1"/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// true block</a:t>
              </a:r>
            </a:p>
            <a:p>
              <a:pPr lvl="1"/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mov r2, 1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endPara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52A5E1-FE25-3F65-1BEB-17D87D8A159A}"/>
                </a:ext>
              </a:extLst>
            </p:cNvPr>
            <p:cNvSpPr txBox="1"/>
            <p:nvPr/>
          </p:nvSpPr>
          <p:spPr>
            <a:xfrm>
              <a:off x="7342235" y="6054784"/>
              <a:ext cx="418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Swap the order of true and false blocks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7EC23F-1273-862B-37E5-7AE3345D26AE}"/>
              </a:ext>
            </a:extLst>
          </p:cNvPr>
          <p:cNvGrpSpPr/>
          <p:nvPr/>
        </p:nvGrpSpPr>
        <p:grpSpPr>
          <a:xfrm>
            <a:off x="3164134" y="1919212"/>
            <a:ext cx="4654350" cy="369332"/>
            <a:chOff x="3164134" y="1919212"/>
            <a:chExt cx="465435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CDB963-B5AA-5184-4A2D-55398D0D86EC}"/>
                </a:ext>
              </a:extLst>
            </p:cNvPr>
            <p:cNvSpPr txBox="1"/>
            <p:nvPr/>
          </p:nvSpPr>
          <p:spPr>
            <a:xfrm>
              <a:off x="4309635" y="1919212"/>
              <a:ext cx="264687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Same branch guard test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7FF826FD-0426-A5A5-2305-3351A8AC50BF}"/>
                </a:ext>
              </a:extLst>
            </p:cNvPr>
            <p:cNvSpPr/>
            <p:nvPr/>
          </p:nvSpPr>
          <p:spPr>
            <a:xfrm>
              <a:off x="6956514" y="2041358"/>
              <a:ext cx="861970" cy="10809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80E1EA4C-7D12-A119-75A5-529610EBA5EF}"/>
                </a:ext>
              </a:extLst>
            </p:cNvPr>
            <p:cNvSpPr/>
            <p:nvPr/>
          </p:nvSpPr>
          <p:spPr>
            <a:xfrm rot="10800000">
              <a:off x="3164134" y="2041357"/>
              <a:ext cx="1145499" cy="10809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U-Turn Arrow 37">
            <a:extLst>
              <a:ext uri="{FF2B5EF4-FFF2-40B4-BE49-F238E27FC236}">
                <a16:creationId xmlns:a16="http://schemas.microsoft.com/office/drawing/2014/main" id="{60BB74E0-74C4-3A6E-0899-8D74DDE534B3}"/>
              </a:ext>
            </a:extLst>
          </p:cNvPr>
          <p:cNvSpPr/>
          <p:nvPr/>
        </p:nvSpPr>
        <p:spPr>
          <a:xfrm rot="5400000" flipV="1">
            <a:off x="6557226" y="2620014"/>
            <a:ext cx="1570018" cy="110703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4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4CD67723-6832-9D02-17AF-C827E9200409}"/>
              </a:ext>
            </a:extLst>
          </p:cNvPr>
          <p:cNvSpPr/>
          <p:nvPr/>
        </p:nvSpPr>
        <p:spPr>
          <a:xfrm rot="5400000" flipV="1">
            <a:off x="6148034" y="3955183"/>
            <a:ext cx="1980759" cy="1220578"/>
          </a:xfrm>
          <a:prstGeom prst="uturnArrow">
            <a:avLst>
              <a:gd name="adj1" fmla="val 4865"/>
              <a:gd name="adj2" fmla="val 9354"/>
              <a:gd name="adj3" fmla="val 20789"/>
              <a:gd name="adj4" fmla="val 42454"/>
              <a:gd name="adj5" fmla="val 478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 animBg="1"/>
      <p:bldP spid="16" grpId="0" animBg="1"/>
      <p:bldP spid="38" grpId="0" animBg="1"/>
      <p:bldP spid="3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98115"/>
            <a:ext cx="10038916" cy="457840"/>
          </a:xfrm>
        </p:spPr>
        <p:txBody>
          <a:bodyPr/>
          <a:lstStyle/>
          <a:p>
            <a:r>
              <a:rPr lang="en-US" sz="2800" dirty="0"/>
              <a:t>Switch Statement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687887" y="1202928"/>
            <a:ext cx="2936581" cy="392715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switch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6BFB0-B053-A04B-BF97-B8B0EFC8E1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D091AD-7980-CF79-8AD8-9D0C31426994}"/>
              </a:ext>
            </a:extLst>
          </p:cNvPr>
          <p:cNvSpPr/>
          <p:nvPr/>
        </p:nvSpPr>
        <p:spPr bwMode="auto">
          <a:xfrm>
            <a:off x="6549189" y="555955"/>
            <a:ext cx="3758230" cy="6054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</a:p>
          <a:p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.Lblk1: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.Lblk2:  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NO b 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27889CC-375E-8961-C1C5-AD44920A5C7E}"/>
              </a:ext>
            </a:extLst>
          </p:cNvPr>
          <p:cNvSpPr/>
          <p:nvPr/>
        </p:nvSpPr>
        <p:spPr>
          <a:xfrm>
            <a:off x="8085813" y="2027496"/>
            <a:ext cx="418641" cy="3194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79602C-9D25-DA26-FB4A-0052A47CEA11}"/>
              </a:ext>
            </a:extLst>
          </p:cNvPr>
          <p:cNvSpPr txBox="1"/>
          <p:nvPr/>
        </p:nvSpPr>
        <p:spPr>
          <a:xfrm>
            <a:off x="9010231" y="910803"/>
            <a:ext cx="1161087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Branch block</a:t>
            </a: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A0EC236E-BDB4-FD90-9A92-9AB14A7B9E58}"/>
              </a:ext>
            </a:extLst>
          </p:cNvPr>
          <p:cNvSpPr/>
          <p:nvPr/>
        </p:nvSpPr>
        <p:spPr>
          <a:xfrm rot="5400000" flipV="1">
            <a:off x="5564485" y="1887435"/>
            <a:ext cx="2532871" cy="97218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84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9B94E3B1-667B-19CD-FE7D-93B57C77FEB3}"/>
              </a:ext>
            </a:extLst>
          </p:cNvPr>
          <p:cNvSpPr/>
          <p:nvPr/>
        </p:nvSpPr>
        <p:spPr>
          <a:xfrm rot="5400000" flipV="1">
            <a:off x="5220708" y="2716675"/>
            <a:ext cx="2971600" cy="122101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775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4" grpId="0" animBg="1"/>
      <p:bldP spid="19" grpId="0" animBg="1"/>
      <p:bldP spid="7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8295" y="1449187"/>
            <a:ext cx="5067512" cy="494553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solidFill>
                  <a:srgbClr val="FF0000"/>
                </a:solidFill>
              </a:rPr>
              <a:t>Do not Branch "Upwards" </a:t>
            </a:r>
            <a:r>
              <a:rPr lang="en-US" sz="2400" dirty="0"/>
              <a:t>unless it is part of a loop (later slides)</a:t>
            </a:r>
          </a:p>
          <a:p>
            <a:r>
              <a:rPr lang="en-US" sz="2400" dirty="0">
                <a:solidFill>
                  <a:srgbClr val="F37440"/>
                </a:solidFill>
              </a:rPr>
              <a:t>If you cannot easily write the equivalent C code for your assembly code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1"/>
                </a:solidFill>
              </a:rPr>
              <a:t>you may have code that is harder to read than it should be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Action: </a:t>
            </a:r>
            <a:r>
              <a:rPr lang="en-US" sz="2400" dirty="0">
                <a:solidFill>
                  <a:srgbClr val="00B050"/>
                </a:solidFill>
              </a:rPr>
              <a:t>adjust your assembly code </a:t>
            </a:r>
            <a:r>
              <a:rPr lang="en-US" sz="2400" dirty="0"/>
              <a:t>to have a </a:t>
            </a:r>
            <a:r>
              <a:rPr lang="en-US" sz="2400" dirty="0">
                <a:solidFill>
                  <a:srgbClr val="7030A0"/>
                </a:solidFill>
              </a:rPr>
              <a:t>similar structure as an equivalent version written in C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7" y="464351"/>
            <a:ext cx="10515600" cy="551042"/>
          </a:xfrm>
        </p:spPr>
        <p:txBody>
          <a:bodyPr/>
          <a:lstStyle/>
          <a:p>
            <a:r>
              <a:rPr lang="en-US" dirty="0"/>
              <a:t>Bad Style: Branching Upwards</a:t>
            </a:r>
            <a:br>
              <a:rPr lang="en-US" dirty="0"/>
            </a:br>
            <a:r>
              <a:rPr lang="en-US" dirty="0"/>
              <a:t>(When </a:t>
            </a:r>
            <a:r>
              <a:rPr lang="en-US" dirty="0">
                <a:solidFill>
                  <a:srgbClr val="FF0000"/>
                </a:solidFill>
              </a:rPr>
              <a:t>Not a loop</a:t>
            </a:r>
            <a:r>
              <a:rPr lang="en-US" dirty="0"/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702084" y="589387"/>
            <a:ext cx="3781557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mov r3, r4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 .Llabel2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.Llabel1: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.Llabel3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.Llabel2: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add r4, r3, r2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.Llable1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.Llabel3: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  r4, r2, r4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7237301" y="1008876"/>
            <a:ext cx="1284994" cy="1616875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413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7304151" y="1975627"/>
            <a:ext cx="1284994" cy="148317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729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A079AD06-C5E5-A2FE-1DF4-1A19AF5EE4DC}"/>
              </a:ext>
            </a:extLst>
          </p:cNvPr>
          <p:cNvSpPr/>
          <p:nvPr/>
        </p:nvSpPr>
        <p:spPr>
          <a:xfrm rot="5400000" flipH="1" flipV="1">
            <a:off x="6852496" y="1160748"/>
            <a:ext cx="1686435" cy="2084723"/>
          </a:xfrm>
          <a:prstGeom prst="uturnArrow">
            <a:avLst>
              <a:gd name="adj1" fmla="val 4148"/>
              <a:gd name="adj2" fmla="val 7936"/>
              <a:gd name="adj3" fmla="val 20789"/>
              <a:gd name="adj4" fmla="val 42454"/>
              <a:gd name="adj5" fmla="val 553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0FF22-DB25-07B3-54C4-05672B53E286}"/>
              </a:ext>
            </a:extLst>
          </p:cNvPr>
          <p:cNvSpPr txBox="1"/>
          <p:nvPr/>
        </p:nvSpPr>
        <p:spPr>
          <a:xfrm>
            <a:off x="5660826" y="1751551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Upwards</a:t>
            </a:r>
          </a:p>
          <a:p>
            <a:r>
              <a:rPr lang="en-US" dirty="0">
                <a:solidFill>
                  <a:srgbClr val="FF0000"/>
                </a:solidFill>
              </a:rPr>
              <a:t> branch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B8B0A4-90F0-3656-2D1F-84F25D4D0B2B}"/>
              </a:ext>
            </a:extLst>
          </p:cNvPr>
          <p:cNvSpPr txBox="1"/>
          <p:nvPr/>
        </p:nvSpPr>
        <p:spPr>
          <a:xfrm>
            <a:off x="8584874" y="28278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not do this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DA13C0-A4E8-8FA4-99A7-7A7C2A052DA7}"/>
              </a:ext>
            </a:extLst>
          </p:cNvPr>
          <p:cNvGrpSpPr/>
          <p:nvPr/>
        </p:nvGrpSpPr>
        <p:grpSpPr>
          <a:xfrm>
            <a:off x="7416799" y="3954643"/>
            <a:ext cx="4066842" cy="2827610"/>
            <a:chOff x="7416799" y="3954643"/>
            <a:chExt cx="4066842" cy="282761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A7ABEBF-AB1A-377B-337B-6028FB15111B}"/>
                </a:ext>
              </a:extLst>
            </p:cNvPr>
            <p:cNvSpPr/>
            <p:nvPr/>
          </p:nvSpPr>
          <p:spPr bwMode="auto">
            <a:xfrm>
              <a:off x="7416799" y="5167051"/>
              <a:ext cx="4066842" cy="161520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mov r3, r4</a:t>
              </a:r>
            </a:p>
            <a:p>
              <a:pPr lvl="1"/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add r4, r3, r2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7B45E534-2F28-77E7-9CDC-54B1A7095385}"/>
                </a:ext>
              </a:extLst>
            </p:cNvPr>
            <p:cNvSpPr/>
            <p:nvPr/>
          </p:nvSpPr>
          <p:spPr>
            <a:xfrm>
              <a:off x="8995373" y="3954643"/>
              <a:ext cx="597489" cy="79248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0F4DF7-9052-8709-4719-0A9AEB59053C}"/>
                </a:ext>
              </a:extLst>
            </p:cNvPr>
            <p:cNvSpPr txBox="1"/>
            <p:nvPr/>
          </p:nvSpPr>
          <p:spPr>
            <a:xfrm>
              <a:off x="8937534" y="4798671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 this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43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7" grpId="0" animBg="1"/>
      <p:bldP spid="19" grpId="0" animBg="1"/>
      <p:bldP spid="20" grpId="0" animBg="1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050" y="587526"/>
            <a:ext cx="11578728" cy="5542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Review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729952" y="1593091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985411" y="4988357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// do something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916935" y="2089991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46085" y="2059116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8" grpId="0" animBg="1"/>
      <p:bldP spid="3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67101" y="2780367"/>
            <a:ext cx="4674088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470335" y="1916305"/>
            <a:ext cx="4920885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B854F-4A6E-884E-BAEA-333D01228853}"/>
              </a:ext>
            </a:extLst>
          </p:cNvPr>
          <p:cNvGrpSpPr/>
          <p:nvPr/>
        </p:nvGrpSpPr>
        <p:grpSpPr>
          <a:xfrm>
            <a:off x="8956010" y="1149151"/>
            <a:ext cx="2379549" cy="1631216"/>
            <a:chOff x="3332193" y="-520471"/>
            <a:chExt cx="2379549" cy="16312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C306A5-33D9-CF4D-80B5-52FAB17A17FE}"/>
                </a:ext>
              </a:extLst>
            </p:cNvPr>
            <p:cNvSpPr txBox="1"/>
            <p:nvPr/>
          </p:nvSpPr>
          <p:spPr>
            <a:xfrm>
              <a:off x="3852194" y="-520471"/>
              <a:ext cx="1859548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39957FC-5F2F-9248-947C-CC8AF849B8A9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054B5C0-2D13-8DA3-6F68-16D2D1184A39}"/>
              </a:ext>
            </a:extLst>
          </p:cNvPr>
          <p:cNvSpPr/>
          <p:nvPr/>
        </p:nvSpPr>
        <p:spPr>
          <a:xfrm rot="5400000" flipV="1">
            <a:off x="5236104" y="3161095"/>
            <a:ext cx="2617460" cy="1199772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65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F1D4E06-F7E5-A2D4-23D0-2E9D7345A089}"/>
              </a:ext>
            </a:extLst>
          </p:cNvPr>
          <p:cNvSpPr/>
          <p:nvPr/>
        </p:nvSpPr>
        <p:spPr>
          <a:xfrm rot="5400000" flipV="1">
            <a:off x="6019816" y="3727744"/>
            <a:ext cx="1430312" cy="97583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353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8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3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5692879" y="1713195"/>
            <a:ext cx="4748981" cy="48456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  // test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  // test 2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00175-0C88-CA4E-B591-81B7CB591A6C}"/>
              </a:ext>
            </a:extLst>
          </p:cNvPr>
          <p:cNvGrpSpPr/>
          <p:nvPr/>
        </p:nvGrpSpPr>
        <p:grpSpPr>
          <a:xfrm>
            <a:off x="9225629" y="930154"/>
            <a:ext cx="2572797" cy="1339696"/>
            <a:chOff x="-108196" y="2752683"/>
            <a:chExt cx="2572797" cy="13396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57B3A5-C216-4343-8622-3F978821FBC1}"/>
                </a:ext>
              </a:extLst>
            </p:cNvPr>
            <p:cNvSpPr txBox="1"/>
            <p:nvPr/>
          </p:nvSpPr>
          <p:spPr>
            <a:xfrm>
              <a:off x="365747" y="2752683"/>
              <a:ext cx="209885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D70194B1-7F3C-B34A-8695-CDB98B963E82}"/>
                </a:ext>
              </a:extLst>
            </p:cNvPr>
            <p:cNvSpPr/>
            <p:nvPr/>
          </p:nvSpPr>
          <p:spPr>
            <a:xfrm>
              <a:off x="-108196" y="3599286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94976" y="2507487"/>
            <a:ext cx="415744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False block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33BE85-9CC1-6983-2877-95DBEBCC6E93}"/>
              </a:ext>
            </a:extLst>
          </p:cNvPr>
          <p:cNvGrpSpPr/>
          <p:nvPr/>
        </p:nvGrpSpPr>
        <p:grpSpPr>
          <a:xfrm>
            <a:off x="9201483" y="2421044"/>
            <a:ext cx="2621089" cy="1015663"/>
            <a:chOff x="-273490" y="3034696"/>
            <a:chExt cx="2621089" cy="10156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FB7A3-2D81-D8B3-6C8A-680ECD7B9079}"/>
                </a:ext>
              </a:extLst>
            </p:cNvPr>
            <p:cNvSpPr txBox="1"/>
            <p:nvPr/>
          </p:nvSpPr>
          <p:spPr>
            <a:xfrm>
              <a:off x="248745" y="3034696"/>
              <a:ext cx="209885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r1 &gt; 3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C7002067-21E9-8C02-4C74-4AEBEEF38167}"/>
                </a:ext>
              </a:extLst>
            </p:cNvPr>
            <p:cNvSpPr/>
            <p:nvPr/>
          </p:nvSpPr>
          <p:spPr>
            <a:xfrm>
              <a:off x="-273490" y="3295980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E79AA5F1-8991-7342-8718-1BF02E15C9A1}"/>
              </a:ext>
            </a:extLst>
          </p:cNvPr>
          <p:cNvSpPr/>
          <p:nvPr/>
        </p:nvSpPr>
        <p:spPr>
          <a:xfrm rot="5400000" flipV="1">
            <a:off x="4298871" y="2995944"/>
            <a:ext cx="2689608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1D02AB3-DE20-3FED-4C7E-05A256C55418}"/>
              </a:ext>
            </a:extLst>
          </p:cNvPr>
          <p:cNvSpPr/>
          <p:nvPr/>
        </p:nvSpPr>
        <p:spPr>
          <a:xfrm rot="5400000" flipV="1">
            <a:off x="4942897" y="3477239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90D3D4C9-DDD3-A4D6-71F3-D514707320EF}"/>
              </a:ext>
            </a:extLst>
          </p:cNvPr>
          <p:cNvSpPr/>
          <p:nvPr/>
        </p:nvSpPr>
        <p:spPr>
          <a:xfrm rot="5400000">
            <a:off x="8141226" y="4031628"/>
            <a:ext cx="1710252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55AC1-6F9D-C4D0-591F-D6AE84D446AE}"/>
              </a:ext>
            </a:extLst>
          </p:cNvPr>
          <p:cNvSpPr txBox="1"/>
          <p:nvPr/>
        </p:nvSpPr>
        <p:spPr>
          <a:xfrm>
            <a:off x="1395042" y="2085184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test1                     test2</a:t>
            </a:r>
          </a:p>
        </p:txBody>
      </p:sp>
    </p:spTree>
    <p:extLst>
      <p:ext uri="{BB962C8B-B14F-4D97-AF65-F5344CB8AC3E}">
        <p14:creationId xmlns:p14="http://schemas.microsoft.com/office/powerpoint/2010/main" val="35254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3" grpId="0" animBg="1"/>
      <p:bldP spid="4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13499" y="2719202"/>
            <a:ext cx="4307141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096153" y="1755030"/>
            <a:ext cx="4529708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E246E-DF41-3A43-801B-ABCDC2DBC3D8}"/>
              </a:ext>
            </a:extLst>
          </p:cNvPr>
          <p:cNvGrpSpPr/>
          <p:nvPr/>
        </p:nvGrpSpPr>
        <p:grpSpPr>
          <a:xfrm>
            <a:off x="8627978" y="1873899"/>
            <a:ext cx="2888878" cy="707886"/>
            <a:chOff x="3912462" y="3442183"/>
            <a:chExt cx="2888878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99CA85-48DD-ED4A-897E-A57C60E6AA3D}"/>
                </a:ext>
              </a:extLst>
            </p:cNvPr>
            <p:cNvSpPr txBox="1"/>
            <p:nvPr/>
          </p:nvSpPr>
          <p:spPr>
            <a:xfrm>
              <a:off x="4342913" y="3442183"/>
              <a:ext cx="245842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5ED0262B-879D-9E4F-B37D-750FB8090D0A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BDF08D-F80E-244B-8283-2B648D38B56A}"/>
              </a:ext>
            </a:extLst>
          </p:cNvPr>
          <p:cNvGrpSpPr/>
          <p:nvPr/>
        </p:nvGrpSpPr>
        <p:grpSpPr>
          <a:xfrm>
            <a:off x="8720244" y="2690689"/>
            <a:ext cx="2658257" cy="1015663"/>
            <a:chOff x="3912462" y="3393230"/>
            <a:chExt cx="2658257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D1C883-879D-E24E-8936-7D2D2F0314C5}"/>
                </a:ext>
              </a:extLst>
            </p:cNvPr>
            <p:cNvSpPr txBox="1"/>
            <p:nvPr/>
          </p:nvSpPr>
          <p:spPr>
            <a:xfrm>
              <a:off x="4338131" y="3393230"/>
              <a:ext cx="2232588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around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67F40A35-305C-9E4B-BD0A-736B06E4AEE8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50A3BA5-4379-4BBC-D790-6EE569D20651}"/>
              </a:ext>
            </a:extLst>
          </p:cNvPr>
          <p:cNvSpPr/>
          <p:nvPr/>
        </p:nvSpPr>
        <p:spPr>
          <a:xfrm rot="5400000" flipV="1">
            <a:off x="4985882" y="3706632"/>
            <a:ext cx="2213456" cy="123033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5417789-1955-AB79-B11E-F18D1ABB377C}"/>
              </a:ext>
            </a:extLst>
          </p:cNvPr>
          <p:cNvSpPr/>
          <p:nvPr/>
        </p:nvSpPr>
        <p:spPr>
          <a:xfrm rot="5400000" flipV="1">
            <a:off x="5227013" y="2742825"/>
            <a:ext cx="191432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1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3" grpId="0" animBg="1"/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043597" y="881104"/>
            <a:ext cx="4566727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branch around else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r2 // false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441107" y="2143988"/>
            <a:ext cx="4266605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A5829C-FB84-35B8-F0C2-AB2F1A4A6E92}"/>
              </a:ext>
            </a:extLst>
          </p:cNvPr>
          <p:cNvGrpSpPr/>
          <p:nvPr/>
        </p:nvGrpSpPr>
        <p:grpSpPr>
          <a:xfrm>
            <a:off x="8637860" y="986614"/>
            <a:ext cx="3308349" cy="707886"/>
            <a:chOff x="3912462" y="3442183"/>
            <a:chExt cx="3308349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CD632A-A8A7-7EF7-F587-9974B0BB547B}"/>
                </a:ext>
              </a:extLst>
            </p:cNvPr>
            <p:cNvSpPr txBox="1"/>
            <p:nvPr/>
          </p:nvSpPr>
          <p:spPr>
            <a:xfrm>
              <a:off x="4342913" y="3442183"/>
              <a:ext cx="287789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E8697343-606E-7E7E-975F-17D0F502C4DC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7CAB11-E318-79F9-C20D-0F9C1EAF47FE}"/>
              </a:ext>
            </a:extLst>
          </p:cNvPr>
          <p:cNvGrpSpPr/>
          <p:nvPr/>
        </p:nvGrpSpPr>
        <p:grpSpPr>
          <a:xfrm>
            <a:off x="8637860" y="1790045"/>
            <a:ext cx="3134063" cy="738987"/>
            <a:chOff x="3912462" y="3333782"/>
            <a:chExt cx="3134063" cy="7389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B71460-0573-3428-0E5A-483DC3EC1964}"/>
                </a:ext>
              </a:extLst>
            </p:cNvPr>
            <p:cNvSpPr txBox="1"/>
            <p:nvPr/>
          </p:nvSpPr>
          <p:spPr>
            <a:xfrm>
              <a:off x="4374900" y="3333782"/>
              <a:ext cx="2671625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false block</a:t>
              </a: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0960DC15-7DED-06DA-2BC3-A0A687A15E79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A767F4D6-3EF9-F21D-F934-4D6D0630B0F2}"/>
              </a:ext>
            </a:extLst>
          </p:cNvPr>
          <p:cNvSpPr/>
          <p:nvPr/>
        </p:nvSpPr>
        <p:spPr>
          <a:xfrm rot="5400000" flipV="1">
            <a:off x="4800473" y="2911406"/>
            <a:ext cx="2486250" cy="1413677"/>
          </a:xfrm>
          <a:prstGeom prst="uturnArrow">
            <a:avLst>
              <a:gd name="adj1" fmla="val 3769"/>
              <a:gd name="adj2" fmla="val 6539"/>
              <a:gd name="adj3" fmla="val 20789"/>
              <a:gd name="adj4" fmla="val 42454"/>
              <a:gd name="adj5" fmla="val 718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3587977D-50F2-F6AD-A24F-EFDE1F1E3228}"/>
              </a:ext>
            </a:extLst>
          </p:cNvPr>
          <p:cNvSpPr/>
          <p:nvPr/>
        </p:nvSpPr>
        <p:spPr>
          <a:xfrm rot="5400000" flipV="1">
            <a:off x="5041647" y="1903447"/>
            <a:ext cx="2003900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60D71879-9C38-DE5A-B282-F5272AF5FD61}"/>
              </a:ext>
            </a:extLst>
          </p:cNvPr>
          <p:cNvSpPr/>
          <p:nvPr/>
        </p:nvSpPr>
        <p:spPr>
          <a:xfrm rot="5400000" flipV="1">
            <a:off x="4982665" y="4726061"/>
            <a:ext cx="1900036" cy="1413677"/>
          </a:xfrm>
          <a:prstGeom prst="uturnArrow">
            <a:avLst>
              <a:gd name="adj1" fmla="val 3724"/>
              <a:gd name="adj2" fmla="val 4986"/>
              <a:gd name="adj3" fmla="val 18407"/>
              <a:gd name="adj4" fmla="val 42454"/>
              <a:gd name="adj5" fmla="val 82026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  <p:bldP spid="3" grpId="0" animBg="1"/>
      <p:bldP spid="4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57D17-F0EE-3F4B-B8AE-50E7B158F4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711" y="550745"/>
            <a:ext cx="11701067" cy="575426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loop guard: </a:t>
            </a:r>
            <a:r>
              <a:rPr lang="en-US" sz="2400" dirty="0"/>
              <a:t>code that must evaluate to true before the next iteration of the loop</a:t>
            </a:r>
          </a:p>
          <a:p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loop guard </a:t>
            </a:r>
            <a:r>
              <a:rPr lang="en-US" sz="2400" dirty="0">
                <a:solidFill>
                  <a:srgbClr val="2C895B"/>
                </a:solidFill>
              </a:rPr>
              <a:t>test(s) evaluate to true</a:t>
            </a:r>
            <a:r>
              <a:rPr lang="en-US" sz="2400" dirty="0"/>
              <a:t>, the </a:t>
            </a:r>
            <a:r>
              <a:rPr lang="en-US" sz="2400" i="1" dirty="0">
                <a:solidFill>
                  <a:srgbClr val="0070C0"/>
                </a:solidFill>
              </a:rPr>
              <a:t>body of the loop</a:t>
            </a:r>
            <a:r>
              <a:rPr lang="en-US" sz="2400" dirty="0">
                <a:solidFill>
                  <a:srgbClr val="0070C0"/>
                </a:solidFill>
              </a:rPr>
              <a:t> is executed again</a:t>
            </a:r>
          </a:p>
          <a:p>
            <a:r>
              <a:rPr lang="en-US" sz="2400" dirty="0">
                <a:solidFill>
                  <a:srgbClr val="F37440"/>
                </a:solidFill>
              </a:rPr>
              <a:t>pre-test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top of the loop 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to the loop body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around the loop body </a:t>
            </a:r>
          </a:p>
          <a:p>
            <a:pPr lvl="1"/>
            <a:endParaRPr lang="en-US" sz="40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marL="354012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rgbClr val="7030A0"/>
                </a:solidFill>
              </a:rPr>
              <a:t>post-test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bottom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to the top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the instruction following the loop</a:t>
            </a:r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4553"/>
          </a:xfrm>
        </p:spPr>
        <p:txBody>
          <a:bodyPr/>
          <a:lstStyle/>
          <a:p>
            <a:r>
              <a:rPr lang="en-US" dirty="0"/>
              <a:t>Program Flow – Pre-test and Post-test Loop Guards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1209E-8206-EA97-33B2-B001480B9329}"/>
              </a:ext>
            </a:extLst>
          </p:cNvPr>
          <p:cNvGrpSpPr/>
          <p:nvPr/>
        </p:nvGrpSpPr>
        <p:grpSpPr>
          <a:xfrm>
            <a:off x="496577" y="3210462"/>
            <a:ext cx="4943911" cy="1584646"/>
            <a:chOff x="923826" y="4945527"/>
            <a:chExt cx="4943911" cy="158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050155E-FD54-A443-8A5C-99402148A9B6}"/>
                </a:ext>
              </a:extLst>
            </p:cNvPr>
            <p:cNvSpPr/>
            <p:nvPr/>
          </p:nvSpPr>
          <p:spPr bwMode="auto">
            <a:xfrm>
              <a:off x="3135167" y="4945527"/>
              <a:ext cx="2732570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BC93ED-4286-1519-4AED-BB7C1772C9F1}"/>
                </a:ext>
              </a:extLst>
            </p:cNvPr>
            <p:cNvGrpSpPr/>
            <p:nvPr/>
          </p:nvGrpSpPr>
          <p:grpSpPr>
            <a:xfrm>
              <a:off x="1159497" y="4974855"/>
              <a:ext cx="1975670" cy="707886"/>
              <a:chOff x="1534687" y="-718962"/>
              <a:chExt cx="1975670" cy="70788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7EDF0-332E-177F-0F7A-A17A3D9E5D8F}"/>
                  </a:ext>
                </a:extLst>
              </p:cNvPr>
              <p:cNvSpPr txBox="1"/>
              <p:nvPr/>
            </p:nvSpPr>
            <p:spPr>
              <a:xfrm>
                <a:off x="1534687" y="-718962"/>
                <a:ext cx="1421224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C30F6841-EE26-107E-2B42-EEB7BDCC75F8}"/>
                  </a:ext>
                </a:extLst>
              </p:cNvPr>
              <p:cNvSpPr/>
              <p:nvPr/>
            </p:nvSpPr>
            <p:spPr>
              <a:xfrm rot="5400000">
                <a:off x="3186576" y="-842688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3BCCD8-ACF3-AB09-D27C-DADBAA93E405}"/>
                </a:ext>
              </a:extLst>
            </p:cNvPr>
            <p:cNvGrpSpPr/>
            <p:nvPr/>
          </p:nvGrpSpPr>
          <p:grpSpPr>
            <a:xfrm>
              <a:off x="923826" y="5822287"/>
              <a:ext cx="2950840" cy="707886"/>
              <a:chOff x="1289839" y="-718962"/>
              <a:chExt cx="2950840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A446EF-3E9E-35AD-06E1-58EAE8F2FAE8}"/>
                  </a:ext>
                </a:extLst>
              </p:cNvPr>
              <p:cNvSpPr txBox="1"/>
              <p:nvPr/>
            </p:nvSpPr>
            <p:spPr>
              <a:xfrm>
                <a:off x="1289839" y="-718962"/>
                <a:ext cx="1666072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loop control variable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Up Arrow 30">
                <a:extLst>
                  <a:ext uri="{FF2B5EF4-FFF2-40B4-BE49-F238E27FC236}">
                    <a16:creationId xmlns:a16="http://schemas.microsoft.com/office/drawing/2014/main" id="{C7ED141A-F36F-B054-B606-ED70E22800A8}"/>
                  </a:ext>
                </a:extLst>
              </p:cNvPr>
              <p:cNvSpPr/>
              <p:nvPr/>
            </p:nvSpPr>
            <p:spPr>
              <a:xfrm rot="5400000">
                <a:off x="3547148" y="-1294223"/>
                <a:ext cx="115585" cy="127147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1F4877-5620-67CE-2167-89001CBD36B4}"/>
              </a:ext>
            </a:extLst>
          </p:cNvPr>
          <p:cNvSpPr txBox="1"/>
          <p:nvPr/>
        </p:nvSpPr>
        <p:spPr>
          <a:xfrm>
            <a:off x="2827708" y="461044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or more iterations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302D9A-0E32-2F33-A9E2-268F4DAA5F76}"/>
              </a:ext>
            </a:extLst>
          </p:cNvPr>
          <p:cNvGrpSpPr/>
          <p:nvPr/>
        </p:nvGrpSpPr>
        <p:grpSpPr>
          <a:xfrm>
            <a:off x="6983348" y="3210462"/>
            <a:ext cx="4714747" cy="1830776"/>
            <a:chOff x="6188010" y="4919972"/>
            <a:chExt cx="4714747" cy="183077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B7B0B13-F959-4A4D-A3E1-17A957E08A52}"/>
                </a:ext>
              </a:extLst>
            </p:cNvPr>
            <p:cNvSpPr/>
            <p:nvPr/>
          </p:nvSpPr>
          <p:spPr bwMode="auto">
            <a:xfrm>
              <a:off x="6188010" y="4919972"/>
              <a:ext cx="2886385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do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F976AB-C4CD-BCE5-075D-7703BDF5335F}"/>
                </a:ext>
              </a:extLst>
            </p:cNvPr>
            <p:cNvGrpSpPr/>
            <p:nvPr/>
          </p:nvGrpSpPr>
          <p:grpSpPr>
            <a:xfrm>
              <a:off x="8945441" y="5494183"/>
              <a:ext cx="1957316" cy="707886"/>
              <a:chOff x="230324" y="-1166064"/>
              <a:chExt cx="1957316" cy="70788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A34AA-3E4F-2994-C724-750B3D00307A}"/>
                  </a:ext>
                </a:extLst>
              </p:cNvPr>
              <p:cNvSpPr txBox="1"/>
              <p:nvPr/>
            </p:nvSpPr>
            <p:spPr>
              <a:xfrm>
                <a:off x="762301" y="-1166064"/>
                <a:ext cx="1425339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Up Arrow 27">
                <a:extLst>
                  <a:ext uri="{FF2B5EF4-FFF2-40B4-BE49-F238E27FC236}">
                    <a16:creationId xmlns:a16="http://schemas.microsoft.com/office/drawing/2014/main" id="{6310D9B6-C0CA-80BA-56B4-BD3199ED3049}"/>
                  </a:ext>
                </a:extLst>
              </p:cNvPr>
              <p:cNvSpPr/>
              <p:nvPr/>
            </p:nvSpPr>
            <p:spPr>
              <a:xfrm rot="16200000">
                <a:off x="438520" y="-781959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368DE7-D715-43D3-BE00-96B5B817A6B1}"/>
                </a:ext>
              </a:extLst>
            </p:cNvPr>
            <p:cNvSpPr txBox="1"/>
            <p:nvPr/>
          </p:nvSpPr>
          <p:spPr>
            <a:xfrm>
              <a:off x="6416767" y="6381416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or more iterations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6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7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CBBC-BF13-9844-AC31-27E935A2A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7" y="72612"/>
            <a:ext cx="5724458" cy="551978"/>
          </a:xfrm>
        </p:spPr>
        <p:txBody>
          <a:bodyPr/>
          <a:lstStyle/>
          <a:p>
            <a:r>
              <a:rPr lang="en-US" dirty="0"/>
              <a:t>Assembly and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5202-FDC7-2C41-881A-A0828F257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7624" y="612762"/>
            <a:ext cx="8418176" cy="323948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Machine Language (or code): Set of </a:t>
            </a:r>
            <a:r>
              <a:rPr lang="en-US" sz="1800" dirty="0">
                <a:solidFill>
                  <a:schemeClr val="accent1"/>
                </a:solidFill>
              </a:rPr>
              <a:t>instructions</a:t>
            </a:r>
            <a:r>
              <a:rPr lang="en-US" sz="1800" dirty="0"/>
              <a:t> the CPU executes are </a:t>
            </a:r>
            <a:r>
              <a:rPr lang="en-US" sz="1800" dirty="0">
                <a:solidFill>
                  <a:schemeClr val="accent1"/>
                </a:solidFill>
              </a:rPr>
              <a:t>encoded in memory </a:t>
            </a:r>
            <a:r>
              <a:rPr lang="en-US" sz="1800" dirty="0">
                <a:solidFill>
                  <a:schemeClr val="tx2"/>
                </a:solidFill>
              </a:rPr>
              <a:t>using</a:t>
            </a:r>
            <a:r>
              <a:rPr lang="en-US" sz="1800" dirty="0">
                <a:solidFill>
                  <a:schemeClr val="accent1"/>
                </a:solidFill>
              </a:rPr>
              <a:t> patterns of ones and zeros (like binary numbers)</a:t>
            </a:r>
          </a:p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Assembly language </a:t>
            </a:r>
            <a:r>
              <a:rPr lang="en-US" sz="1800" dirty="0"/>
              <a:t>is a </a:t>
            </a:r>
            <a:r>
              <a:rPr lang="en-US" sz="1800" dirty="0">
                <a:solidFill>
                  <a:srgbClr val="FF0000"/>
                </a:solidFill>
              </a:rPr>
              <a:t>symbolic version </a:t>
            </a:r>
            <a:r>
              <a:rPr lang="en-US" sz="1800" dirty="0"/>
              <a:t>of the </a:t>
            </a:r>
            <a:r>
              <a:rPr lang="en-US" sz="1800" dirty="0">
                <a:solidFill>
                  <a:srgbClr val="0070C0"/>
                </a:solidFill>
              </a:rPr>
              <a:t>machine language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Each assembly statement (called an </a:t>
            </a:r>
            <a:r>
              <a:rPr lang="en-US" sz="1800" b="1" dirty="0">
                <a:solidFill>
                  <a:srgbClr val="0070C0"/>
                </a:solidFill>
                <a:ea typeface="宋体" charset="0"/>
                <a:cs typeface="宋体" charset="0"/>
              </a:rPr>
              <a:t>Instruction</a:t>
            </a:r>
            <a:r>
              <a:rPr lang="en-US" sz="1800" dirty="0">
                <a:ea typeface="宋体" charset="0"/>
                <a:cs typeface="宋体" charset="0"/>
              </a:rPr>
              <a:t>)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Executes </a:t>
            </a:r>
            <a:r>
              <a:rPr lang="en-US" sz="1800" dirty="0">
                <a:solidFill>
                  <a:srgbClr val="0070C0"/>
                </a:solidFill>
                <a:ea typeface="宋体" charset="0"/>
                <a:cs typeface="宋体" charset="0"/>
              </a:rPr>
              <a:t>exactly </a:t>
            </a:r>
            <a:r>
              <a:rPr lang="en-US" sz="1800" b="1" dirty="0">
                <a:solidFill>
                  <a:srgbClr val="0070C0"/>
                </a:solidFill>
                <a:ea typeface="宋体" charset="0"/>
                <a:cs typeface="宋体" charset="0"/>
              </a:rPr>
              <a:t>one</a:t>
            </a:r>
            <a:r>
              <a:rPr lang="en-US" sz="1800" dirty="0">
                <a:solidFill>
                  <a:srgbClr val="0070C0"/>
                </a:solidFill>
                <a:ea typeface="宋体" charset="0"/>
                <a:cs typeface="宋体" charset="0"/>
              </a:rPr>
              <a:t> </a:t>
            </a:r>
            <a:r>
              <a:rPr lang="en-US" sz="1800" dirty="0">
                <a:ea typeface="宋体" charset="0"/>
                <a:cs typeface="宋体" charset="0"/>
              </a:rPr>
              <a:t>from a list of simple commands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Instructions describe operations (e.g., =, +, -, *)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Execution proceeds from low to high memory one instruction at a time unless there is a branch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One line of </a:t>
            </a:r>
            <a:r>
              <a:rPr lang="en-US" sz="1800" dirty="0">
                <a:solidFill>
                  <a:schemeClr val="accent1"/>
                </a:solidFill>
                <a:ea typeface="宋体" charset="0"/>
                <a:cs typeface="宋体" charset="0"/>
              </a:rPr>
              <a:t>arm32 machine code contains one instruction in one word (32 bits)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37C10-B151-2647-B17F-BFEBC1CE81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7E8620-5995-1C66-B3F9-0B82938BA2B4}"/>
              </a:ext>
            </a:extLst>
          </p:cNvPr>
          <p:cNvGrpSpPr/>
          <p:nvPr/>
        </p:nvGrpSpPr>
        <p:grpSpPr>
          <a:xfrm>
            <a:off x="-106880" y="688185"/>
            <a:ext cx="1276420" cy="5925241"/>
            <a:chOff x="5391446" y="535470"/>
            <a:chExt cx="1557994" cy="587444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3EC0F7-CA36-FF0C-DBA4-9A1815AC1F48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DACCF8-C209-1245-9CC7-635434F98B2E}"/>
                </a:ext>
              </a:extLst>
            </p:cNvPr>
            <p:cNvSpPr txBox="1"/>
            <p:nvPr/>
          </p:nvSpPr>
          <p:spPr>
            <a:xfrm>
              <a:off x="5503769" y="6135287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427B6B-006D-45C5-220F-F73011D7C5D4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 bwMode="auto">
            <a:xfrm>
              <a:off x="6170444" y="810094"/>
              <a:ext cx="56161" cy="5325193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EBCA0F-099A-5552-59F9-4027831EEC76}"/>
                </a:ext>
              </a:extLst>
            </p:cNvPr>
            <p:cNvSpPr txBox="1"/>
            <p:nvPr/>
          </p:nvSpPr>
          <p:spPr>
            <a:xfrm>
              <a:off x="5503770" y="2945624"/>
              <a:ext cx="1369511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  <a:endParaRPr lang="en-US" sz="2000" dirty="0">
                <a:solidFill>
                  <a:schemeClr val="accent5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24C8B4-25CE-2D33-0A0D-D52858F6FEE4}"/>
              </a:ext>
            </a:extLst>
          </p:cNvPr>
          <p:cNvGrpSpPr/>
          <p:nvPr/>
        </p:nvGrpSpPr>
        <p:grpSpPr>
          <a:xfrm>
            <a:off x="1107147" y="605900"/>
            <a:ext cx="2526189" cy="6021446"/>
            <a:chOff x="6583680" y="1280160"/>
            <a:chExt cx="2377440" cy="5257800"/>
          </a:xfrm>
        </p:grpSpPr>
        <p:sp>
          <p:nvSpPr>
            <p:cNvPr id="39" name="Rectangle 7">
              <a:extLst>
                <a:ext uri="{FF2B5EF4-FFF2-40B4-BE49-F238E27FC236}">
                  <a16:creationId xmlns:a16="http://schemas.microsoft.com/office/drawing/2014/main" id="{694B771A-184B-5B75-7510-5F69283DCDB8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CBDAE28-7157-DAC1-656A-4F0D95D9F465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CD916-FCF1-2E86-840E-43DB93E4F1A2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6B3CCF7-1F2C-CA5E-6EA8-37E85E735041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43FCDC-FE8C-7316-F61B-32A8815CF903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FEA2E5E-4898-7053-B75A-7AE4CDC4E8A7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31CBFE3-EF92-2B02-518E-CD95B6A14D18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79BA73-30D3-F4EF-3CE9-509AF4883A6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9A5A58F-FE22-44FF-F296-46E030C7A33E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EF6C439-EC49-DE64-D9D5-CBD23D114D36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E733A65-EDF7-92A6-AC7F-064F3FF67D79}"/>
              </a:ext>
            </a:extLst>
          </p:cNvPr>
          <p:cNvSpPr/>
          <p:nvPr/>
        </p:nvSpPr>
        <p:spPr bwMode="auto">
          <a:xfrm>
            <a:off x="1107147" y="5440706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A8BC1-1DC0-7C0E-2B98-FD0FC126A0EE}"/>
              </a:ext>
            </a:extLst>
          </p:cNvPr>
          <p:cNvGrpSpPr/>
          <p:nvPr/>
        </p:nvGrpSpPr>
        <p:grpSpPr>
          <a:xfrm>
            <a:off x="3697624" y="4201206"/>
            <a:ext cx="8301421" cy="2649898"/>
            <a:chOff x="3697624" y="4201206"/>
            <a:chExt cx="8301421" cy="264989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3F7FBDB-0EC0-774D-8900-C0E542CD3C0F}"/>
                </a:ext>
              </a:extLst>
            </p:cNvPr>
            <p:cNvSpPr/>
            <p:nvPr/>
          </p:nvSpPr>
          <p:spPr bwMode="auto">
            <a:xfrm>
              <a:off x="4216220" y="4904123"/>
              <a:ext cx="7782825" cy="167854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1040c: 	e28db004 		  add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10410: 	e59f0010 		 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[pc, 16]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10414: 	ebffffb3 		  bl 102e8 </a:t>
              </a:r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</a:t>
              </a:r>
              <a:r>
                <a:rPr lang="en-US" sz="20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10418: 	e3a00000 		  mov r0, 0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1041c: 	e24bd004 		  sub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592B6-F0FA-AF4A-9BA7-34BE6BB3E29A}"/>
                </a:ext>
              </a:extLst>
            </p:cNvPr>
            <p:cNvSpPr txBox="1"/>
            <p:nvPr/>
          </p:nvSpPr>
          <p:spPr>
            <a:xfrm>
              <a:off x="4267095" y="4201206"/>
              <a:ext cx="77221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</a:rPr>
                <a:t>Instruction 	 Instruction (4-bytes)</a:t>
              </a:r>
            </a:p>
            <a:p>
              <a:r>
                <a:rPr lang="en-US" sz="2000" b="1" dirty="0">
                  <a:solidFill>
                    <a:schemeClr val="accent5"/>
                  </a:solidFill>
                </a:rPr>
                <a:t>Address	 contents		     Assembly Equivalent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4AFD0-4B3E-D244-ACFC-3C95B3742731}"/>
                </a:ext>
              </a:extLst>
            </p:cNvPr>
            <p:cNvSpPr txBox="1"/>
            <p:nvPr/>
          </p:nvSpPr>
          <p:spPr>
            <a:xfrm>
              <a:off x="7746550" y="5339345"/>
              <a:ext cx="108888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Machine Code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74E8D9-9560-7D4C-9E9D-E087556A443B}"/>
                </a:ext>
              </a:extLst>
            </p:cNvPr>
            <p:cNvSpPr txBox="1"/>
            <p:nvPr/>
          </p:nvSpPr>
          <p:spPr>
            <a:xfrm>
              <a:off x="5907745" y="6512550"/>
              <a:ext cx="1729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high &lt;- low bytes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CF8F4F64-B46B-4D95-A132-2AED5CBAA766}"/>
                </a:ext>
              </a:extLst>
            </p:cNvPr>
            <p:cNvSpPr/>
            <p:nvPr/>
          </p:nvSpPr>
          <p:spPr>
            <a:xfrm>
              <a:off x="7437791" y="5574512"/>
              <a:ext cx="308759" cy="20182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Arrow 49">
              <a:extLst>
                <a:ext uri="{FF2B5EF4-FFF2-40B4-BE49-F238E27FC236}">
                  <a16:creationId xmlns:a16="http://schemas.microsoft.com/office/drawing/2014/main" id="{153B078D-3716-A080-9AE0-06C53F33E534}"/>
                </a:ext>
              </a:extLst>
            </p:cNvPr>
            <p:cNvSpPr/>
            <p:nvPr/>
          </p:nvSpPr>
          <p:spPr>
            <a:xfrm>
              <a:off x="3697624" y="5574512"/>
              <a:ext cx="518596" cy="37070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7038811" y="2015067"/>
            <a:ext cx="3334479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278704" y="2657910"/>
            <a:ext cx="2647709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7DE30C-B5ED-33F1-696C-5985A04DA25A}"/>
              </a:ext>
            </a:extLst>
          </p:cNvPr>
          <p:cNvGrpSpPr/>
          <p:nvPr/>
        </p:nvGrpSpPr>
        <p:grpSpPr>
          <a:xfrm>
            <a:off x="5365452" y="2359522"/>
            <a:ext cx="2377218" cy="707886"/>
            <a:chOff x="5931510" y="850127"/>
            <a:chExt cx="237721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931510" y="85012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662651" y="86590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2323B35-B355-BC99-6B85-8EB61D720C42}"/>
                </a:ext>
              </a:extLst>
            </p:cNvPr>
            <p:cNvSpPr/>
            <p:nvPr/>
          </p:nvSpPr>
          <p:spPr>
            <a:xfrm>
              <a:off x="8106427" y="911261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6EDCAB5-1B41-DCC9-539B-D7B720EB6B87}"/>
              </a:ext>
            </a:extLst>
          </p:cNvPr>
          <p:cNvGrpSpPr/>
          <p:nvPr/>
        </p:nvGrpSpPr>
        <p:grpSpPr>
          <a:xfrm>
            <a:off x="5404087" y="3632367"/>
            <a:ext cx="2327384" cy="707886"/>
            <a:chOff x="5959044" y="1748097"/>
            <a:chExt cx="232738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959044" y="174809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690185" y="176387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8084127" y="1806275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8825FD5D-78FE-5D8D-E6D9-76D4068204B7}"/>
              </a:ext>
            </a:extLst>
          </p:cNvPr>
          <p:cNvSpPr/>
          <p:nvPr/>
        </p:nvSpPr>
        <p:spPr>
          <a:xfrm rot="5400000" flipH="1" flipV="1">
            <a:off x="633489" y="3053054"/>
            <a:ext cx="938783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727C96A3-D068-4A87-3304-BB82A9D8A986}"/>
              </a:ext>
            </a:extLst>
          </p:cNvPr>
          <p:cNvSpPr/>
          <p:nvPr/>
        </p:nvSpPr>
        <p:spPr>
          <a:xfrm rot="5400000" flipH="1">
            <a:off x="8585756" y="2750634"/>
            <a:ext cx="1996307" cy="857742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E78996-8E4A-A548-6208-73AFF911E24E}"/>
              </a:ext>
            </a:extLst>
          </p:cNvPr>
          <p:cNvGrpSpPr/>
          <p:nvPr/>
        </p:nvGrpSpPr>
        <p:grpSpPr>
          <a:xfrm>
            <a:off x="9245746" y="2509110"/>
            <a:ext cx="2439915" cy="707886"/>
            <a:chOff x="4141378" y="4767150"/>
            <a:chExt cx="2439915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2FBDB4-05CE-80B3-57AD-BA87637F5371}"/>
                </a:ext>
              </a:extLst>
            </p:cNvPr>
            <p:cNvSpPr txBox="1"/>
            <p:nvPr/>
          </p:nvSpPr>
          <p:spPr>
            <a:xfrm>
              <a:off x="5448519" y="4767150"/>
              <a:ext cx="113277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inverted test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1C4194C2-785C-00EE-2A46-BCB7C51F3EAD}"/>
                </a:ext>
              </a:extLst>
            </p:cNvPr>
            <p:cNvSpPr/>
            <p:nvPr/>
          </p:nvSpPr>
          <p:spPr>
            <a:xfrm rot="16200000">
              <a:off x="4703799" y="4525505"/>
              <a:ext cx="182299" cy="130714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93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3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CA1DACB-7A2B-2B2F-977B-EC404F53C7D9}"/>
              </a:ext>
            </a:extLst>
          </p:cNvPr>
          <p:cNvSpPr/>
          <p:nvPr/>
        </p:nvSpPr>
        <p:spPr bwMode="auto">
          <a:xfrm>
            <a:off x="7334381" y="1844095"/>
            <a:ext cx="2793397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block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81FC53F-155A-DE0A-E122-1338FC3C71AF}"/>
              </a:ext>
            </a:extLst>
          </p:cNvPr>
          <p:cNvSpPr/>
          <p:nvPr/>
        </p:nvSpPr>
        <p:spPr bwMode="auto">
          <a:xfrm>
            <a:off x="1320596" y="2446519"/>
            <a:ext cx="3017262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7DBD45-A174-7C4F-5EFF-8A18CF1B372A}"/>
              </a:ext>
            </a:extLst>
          </p:cNvPr>
          <p:cNvGrpSpPr/>
          <p:nvPr/>
        </p:nvGrpSpPr>
        <p:grpSpPr>
          <a:xfrm>
            <a:off x="5696968" y="2271151"/>
            <a:ext cx="2377218" cy="707886"/>
            <a:chOff x="6045311" y="3629688"/>
            <a:chExt cx="2377218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74927C-525D-E6B3-4C04-102396FD48D4}"/>
                </a:ext>
              </a:extLst>
            </p:cNvPr>
            <p:cNvSpPr txBox="1"/>
            <p:nvPr/>
          </p:nvSpPr>
          <p:spPr>
            <a:xfrm>
              <a:off x="6045311" y="362968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2B8553C6-C8DB-0FAA-CB1F-F0A4EFE0BC8D}"/>
                </a:ext>
              </a:extLst>
            </p:cNvPr>
            <p:cNvSpPr/>
            <p:nvPr/>
          </p:nvSpPr>
          <p:spPr>
            <a:xfrm rot="5400000">
              <a:off x="7776452" y="3645469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8B85DE86-982A-0C39-5A5D-0150B38C62C6}"/>
                </a:ext>
              </a:extLst>
            </p:cNvPr>
            <p:cNvSpPr/>
            <p:nvPr/>
          </p:nvSpPr>
          <p:spPr>
            <a:xfrm>
              <a:off x="8220228" y="369082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0C5B8-5007-D070-315B-300C9CC5E966}"/>
              </a:ext>
            </a:extLst>
          </p:cNvPr>
          <p:cNvGrpSpPr/>
          <p:nvPr/>
        </p:nvGrpSpPr>
        <p:grpSpPr>
          <a:xfrm>
            <a:off x="5641265" y="4907523"/>
            <a:ext cx="2331770" cy="707886"/>
            <a:chOff x="5986578" y="5344498"/>
            <a:chExt cx="2331770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2CE44-CFCE-76EC-9789-F0E9D765D958}"/>
                </a:ext>
              </a:extLst>
            </p:cNvPr>
            <p:cNvSpPr txBox="1"/>
            <p:nvPr/>
          </p:nvSpPr>
          <p:spPr>
            <a:xfrm>
              <a:off x="5986578" y="534449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9916ECBB-B89B-C521-10B0-48E1FFC909D5}"/>
                </a:ext>
              </a:extLst>
            </p:cNvPr>
            <p:cNvSpPr/>
            <p:nvPr/>
          </p:nvSpPr>
          <p:spPr>
            <a:xfrm rot="5400000">
              <a:off x="7683430" y="541605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CFEC0729-BC65-698F-6CE9-E675292CC2E4}"/>
                </a:ext>
              </a:extLst>
            </p:cNvPr>
            <p:cNvSpPr/>
            <p:nvPr/>
          </p:nvSpPr>
          <p:spPr>
            <a:xfrm>
              <a:off x="8116047" y="5443104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DEC0A8ED-95A3-185A-D4E2-71A0BACD392D}"/>
              </a:ext>
            </a:extLst>
          </p:cNvPr>
          <p:cNvSpPr/>
          <p:nvPr/>
        </p:nvSpPr>
        <p:spPr>
          <a:xfrm rot="5400000" flipH="1" flipV="1">
            <a:off x="222365" y="3150812"/>
            <a:ext cx="1660392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119A5EE6-412C-163E-3AEA-B5A6693284D1}"/>
              </a:ext>
            </a:extLst>
          </p:cNvPr>
          <p:cNvSpPr/>
          <p:nvPr/>
        </p:nvSpPr>
        <p:spPr>
          <a:xfrm rot="5400000" flipH="1">
            <a:off x="8415607" y="3164529"/>
            <a:ext cx="3565075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7443E6-0152-3361-8BE5-19FB68EF5866}"/>
              </a:ext>
            </a:extLst>
          </p:cNvPr>
          <p:cNvGrpSpPr/>
          <p:nvPr/>
        </p:nvGrpSpPr>
        <p:grpSpPr>
          <a:xfrm>
            <a:off x="5730742" y="3202007"/>
            <a:ext cx="2159490" cy="795527"/>
            <a:chOff x="6254361" y="3542047"/>
            <a:chExt cx="2159490" cy="7955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DBACB-0F19-31A7-35CA-BE0602DDBEB7}"/>
                </a:ext>
              </a:extLst>
            </p:cNvPr>
            <p:cNvSpPr txBox="1"/>
            <p:nvPr/>
          </p:nvSpPr>
          <p:spPr>
            <a:xfrm>
              <a:off x="6254361" y="3629688"/>
              <a:ext cx="1212173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if </a:t>
              </a:r>
              <a:r>
                <a:rPr lang="en-US" sz="2000" dirty="0" err="1">
                  <a:solidFill>
                    <a:schemeClr val="accent1"/>
                  </a:solidFill>
                </a:rPr>
                <a:t>stmt</a:t>
              </a:r>
              <a:r>
                <a:rPr lang="en-US" sz="2000" dirty="0">
                  <a:solidFill>
                    <a:schemeClr val="accent1"/>
                  </a:solidFill>
                </a:rPr>
                <a:t>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E1A49802-479A-73C9-85C9-0FE25675BF6F}"/>
                </a:ext>
              </a:extLst>
            </p:cNvPr>
            <p:cNvSpPr/>
            <p:nvPr/>
          </p:nvSpPr>
          <p:spPr>
            <a:xfrm rot="5400000" flipH="1">
              <a:off x="7776451" y="3533910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E95614B-AC2A-625E-8F34-F11E8EA91AAD}"/>
                </a:ext>
              </a:extLst>
            </p:cNvPr>
            <p:cNvSpPr/>
            <p:nvPr/>
          </p:nvSpPr>
          <p:spPr>
            <a:xfrm>
              <a:off x="8211550" y="354204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9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0" grpId="0" animBg="1"/>
      <p:bldP spid="28" grpId="0" animBg="1"/>
      <p:bldP spid="2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6542673" y="2166088"/>
            <a:ext cx="301494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9B76E8AA-CB68-B8FF-AA0E-447ADFF99EA6}"/>
              </a:ext>
            </a:extLst>
          </p:cNvPr>
          <p:cNvSpPr/>
          <p:nvPr/>
        </p:nvSpPr>
        <p:spPr>
          <a:xfrm rot="5400000" flipH="1">
            <a:off x="8330474" y="2701404"/>
            <a:ext cx="199478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99367" y="2324441"/>
            <a:ext cx="3289610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2D711D-B2A9-2D26-A84F-F5E3023D7541}"/>
              </a:ext>
            </a:extLst>
          </p:cNvPr>
          <p:cNvGrpSpPr/>
          <p:nvPr/>
        </p:nvGrpSpPr>
        <p:grpSpPr>
          <a:xfrm>
            <a:off x="4932793" y="2397669"/>
            <a:ext cx="2248534" cy="707888"/>
            <a:chOff x="5376930" y="995589"/>
            <a:chExt cx="2248534" cy="7078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376930" y="995589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131898" y="1209911"/>
              <a:ext cx="159822" cy="82731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4FF75F-5DDA-1A78-E38A-3A941206408D}"/>
              </a:ext>
            </a:extLst>
          </p:cNvPr>
          <p:cNvGrpSpPr/>
          <p:nvPr/>
        </p:nvGrpSpPr>
        <p:grpSpPr>
          <a:xfrm>
            <a:off x="4955093" y="3219029"/>
            <a:ext cx="2327384" cy="732754"/>
            <a:chOff x="5399230" y="1816949"/>
            <a:chExt cx="2327384" cy="7327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399230" y="184181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079745" y="1801268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7524313" y="1816949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08CD4A-8994-9046-70F4-B49DA699E272}"/>
              </a:ext>
            </a:extLst>
          </p:cNvPr>
          <p:cNvGrpSpPr/>
          <p:nvPr/>
        </p:nvGrpSpPr>
        <p:grpSpPr>
          <a:xfrm>
            <a:off x="8505152" y="2976439"/>
            <a:ext cx="3057304" cy="707886"/>
            <a:chOff x="3812439" y="4562340"/>
            <a:chExt cx="30573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49B17E-1172-ABDD-094D-3E5F4F4BC7E9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test is </a:t>
              </a:r>
              <a:r>
                <a:rPr lang="en-US" sz="2000" dirty="0">
                  <a:solidFill>
                    <a:srgbClr val="C00000"/>
                  </a:solidFill>
                </a:rPr>
                <a:t>not inverted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B9A43686-C05B-EBFA-15B6-3AC7AF64B427}"/>
                </a:ext>
              </a:extLst>
            </p:cNvPr>
            <p:cNvSpPr/>
            <p:nvPr/>
          </p:nvSpPr>
          <p:spPr>
            <a:xfrm rot="16200000">
              <a:off x="4565867" y="4405238"/>
              <a:ext cx="111559" cy="161841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BFDC5E60-274D-F653-92BA-9C18BF892F0C}"/>
              </a:ext>
            </a:extLst>
          </p:cNvPr>
          <p:cNvSpPr/>
          <p:nvPr/>
        </p:nvSpPr>
        <p:spPr>
          <a:xfrm rot="5400000" flipH="1">
            <a:off x="3149318" y="2851739"/>
            <a:ext cx="1032025" cy="354795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5C5221E-1C3C-E218-DDFE-B31C423352AB}"/>
              </a:ext>
            </a:extLst>
          </p:cNvPr>
          <p:cNvSpPr/>
          <p:nvPr/>
        </p:nvSpPr>
        <p:spPr bwMode="auto">
          <a:xfrm>
            <a:off x="6951976" y="2035628"/>
            <a:ext cx="3014946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D42A7DA-2529-1003-650B-6D3D262B3251}"/>
              </a:ext>
            </a:extLst>
          </p:cNvPr>
          <p:cNvSpPr/>
          <p:nvPr/>
        </p:nvSpPr>
        <p:spPr bwMode="auto">
          <a:xfrm>
            <a:off x="1444844" y="2255362"/>
            <a:ext cx="301726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4DA839-081E-7702-B51A-CC7979DD22D2}"/>
              </a:ext>
            </a:extLst>
          </p:cNvPr>
          <p:cNvGrpSpPr/>
          <p:nvPr/>
        </p:nvGrpSpPr>
        <p:grpSpPr>
          <a:xfrm>
            <a:off x="5413685" y="3168968"/>
            <a:ext cx="2089787" cy="707886"/>
            <a:chOff x="5448519" y="4562340"/>
            <a:chExt cx="2089787" cy="70788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681A9E1-E17E-C6C5-95AA-ACFAB2336C67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0E8CE203-FBA0-E6F0-4970-2BC576DC994E}"/>
                </a:ext>
              </a:extLst>
            </p:cNvPr>
            <p:cNvSpPr/>
            <p:nvPr/>
          </p:nvSpPr>
          <p:spPr>
            <a:xfrm rot="5400000">
              <a:off x="7144364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32601B-5531-E038-0261-10101798EA54}"/>
              </a:ext>
            </a:extLst>
          </p:cNvPr>
          <p:cNvGrpSpPr/>
          <p:nvPr/>
        </p:nvGrpSpPr>
        <p:grpSpPr>
          <a:xfrm>
            <a:off x="5342361" y="3980824"/>
            <a:ext cx="2327384" cy="732754"/>
            <a:chOff x="5377195" y="5374196"/>
            <a:chExt cx="2327384" cy="73275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79DFF45-CE75-9B2F-7456-FA731B72A15E}"/>
                </a:ext>
              </a:extLst>
            </p:cNvPr>
            <p:cNvSpPr txBox="1"/>
            <p:nvPr/>
          </p:nvSpPr>
          <p:spPr>
            <a:xfrm>
              <a:off x="5377195" y="5399064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6" name="Up Arrow 65">
              <a:extLst>
                <a:ext uri="{FF2B5EF4-FFF2-40B4-BE49-F238E27FC236}">
                  <a16:creationId xmlns:a16="http://schemas.microsoft.com/office/drawing/2014/main" id="{E623BBC0-4906-D566-11BB-52290DFA1BA7}"/>
                </a:ext>
              </a:extLst>
            </p:cNvPr>
            <p:cNvSpPr/>
            <p:nvPr/>
          </p:nvSpPr>
          <p:spPr>
            <a:xfrm rot="5400000">
              <a:off x="7057710" y="5358515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2E9D958-5864-CA26-E32E-4BF3BD06F2A4}"/>
                </a:ext>
              </a:extLst>
            </p:cNvPr>
            <p:cNvSpPr/>
            <p:nvPr/>
          </p:nvSpPr>
          <p:spPr>
            <a:xfrm>
              <a:off x="7502278" y="5374196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E8BA201D-68D9-DA4B-0DFF-672DF51DC608}"/>
              </a:ext>
            </a:extLst>
          </p:cNvPr>
          <p:cNvSpPr/>
          <p:nvPr/>
        </p:nvSpPr>
        <p:spPr>
          <a:xfrm rot="5400000" flipH="1">
            <a:off x="8434685" y="2735132"/>
            <a:ext cx="2200397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4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17" grpId="0"/>
      <p:bldP spid="3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C8052A2-13F7-8247-8362-1AE4DFD13651}"/>
              </a:ext>
            </a:extLst>
          </p:cNvPr>
          <p:cNvSpPr/>
          <p:nvPr/>
        </p:nvSpPr>
        <p:spPr bwMode="auto">
          <a:xfrm>
            <a:off x="8718037" y="1565627"/>
            <a:ext cx="2933270" cy="38588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Version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79329" y="3503399"/>
            <a:ext cx="5281618" cy="19296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422738" y="1823136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926870" y="910637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322246" y="953227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020140" y="956301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762763" y="64992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230372" y="4054834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491581" y="1665521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5790218" y="2664451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D0234358-C017-141B-F550-C08FD479C068}"/>
              </a:ext>
            </a:extLst>
          </p:cNvPr>
          <p:cNvSpPr/>
          <p:nvPr/>
        </p:nvSpPr>
        <p:spPr>
          <a:xfrm rot="5400000" flipH="1">
            <a:off x="9894805" y="2699581"/>
            <a:ext cx="2666025" cy="1240858"/>
          </a:xfrm>
          <a:prstGeom prst="uturnArrow">
            <a:avLst>
              <a:gd name="adj1" fmla="val 3932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 uiExpand="1" build="p" animBg="1"/>
      <p:bldP spid="55" grpId="0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– Version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0471" y="3652325"/>
            <a:ext cx="5281618" cy="24050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290471" y="1506511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06E79A-8EBD-A241-9BC3-666617D2E9E6}"/>
              </a:ext>
            </a:extLst>
          </p:cNvPr>
          <p:cNvSpPr/>
          <p:nvPr/>
        </p:nvSpPr>
        <p:spPr bwMode="auto">
          <a:xfrm>
            <a:off x="8832705" y="1276086"/>
            <a:ext cx="3245114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794603" y="594012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189979" y="636602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3887873" y="639676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62490" y="1354919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73769" y="4085934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224598" y="2083072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877147" y="4728702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258A1A28-A025-50B9-6ADE-003F138F788D}"/>
              </a:ext>
            </a:extLst>
          </p:cNvPr>
          <p:cNvSpPr/>
          <p:nvPr/>
        </p:nvSpPr>
        <p:spPr>
          <a:xfrm rot="5400000" flipH="1">
            <a:off x="10243703" y="3509348"/>
            <a:ext cx="2263869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4" grpId="0" animBg="1"/>
      <p:bldP spid="55" grpId="0"/>
      <p:bldP spid="1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2657" y="5281733"/>
            <a:ext cx="5534647" cy="604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B9F323-1204-F356-3F9B-BA9DA43534F9}"/>
              </a:ext>
            </a:extLst>
          </p:cNvPr>
          <p:cNvSpPr/>
          <p:nvPr/>
        </p:nvSpPr>
        <p:spPr bwMode="auto">
          <a:xfrm>
            <a:off x="6243779" y="95561"/>
            <a:ext cx="5596964" cy="66824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r3, 0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10	// loop guard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r0, r0, r1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  // loop guard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r2, r2, r1 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1 // loop iteration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r0</a:t>
            </a: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C5294C25-3E79-9E46-4E5E-80B056787D13}"/>
              </a:ext>
            </a:extLst>
          </p:cNvPr>
          <p:cNvSpPr/>
          <p:nvPr/>
        </p:nvSpPr>
        <p:spPr>
          <a:xfrm rot="5400000" flipH="1" flipV="1">
            <a:off x="5704679" y="2917316"/>
            <a:ext cx="1621926" cy="835743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43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2E8498B2-AB69-45F8-EE43-0F6AB87B08D5}"/>
              </a:ext>
            </a:extLst>
          </p:cNvPr>
          <p:cNvSpPr/>
          <p:nvPr/>
        </p:nvSpPr>
        <p:spPr>
          <a:xfrm rot="5400000" flipH="1" flipV="1">
            <a:off x="3734042" y="2750352"/>
            <a:ext cx="5349762" cy="104918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62999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11" grpId="0" animBg="1"/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397" y="1405966"/>
            <a:ext cx="5067512" cy="22878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It is hard to understand and debug loops when you </a:t>
            </a:r>
            <a:r>
              <a:rPr lang="en-US" sz="2400" dirty="0">
                <a:solidFill>
                  <a:srgbClr val="FF0000"/>
                </a:solidFill>
              </a:rPr>
              <a:t>branch into the middle of a loop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/>
              <a:t>Keep loops proper nested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541"/>
            <a:ext cx="11987939" cy="551042"/>
          </a:xfrm>
        </p:spPr>
        <p:txBody>
          <a:bodyPr/>
          <a:lstStyle/>
          <a:p>
            <a:r>
              <a:rPr lang="en-US" dirty="0"/>
              <a:t>Keep loops Properly Nested: </a:t>
            </a:r>
            <a:br>
              <a:rPr lang="en-US" dirty="0"/>
            </a:br>
            <a:r>
              <a:rPr lang="en-US" dirty="0"/>
              <a:t>	Do not branch into the middle of a loop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417840" y="1344817"/>
            <a:ext cx="4451790" cy="50356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.Lloop1: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.Lloop2: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r1, 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.Lend1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r3, r3,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r2, 20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.Lend1: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H="1" flipV="1">
            <a:off x="6138871" y="2315437"/>
            <a:ext cx="2240163" cy="1468325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H="1" flipV="1">
            <a:off x="6203837" y="3677160"/>
            <a:ext cx="2962111" cy="98504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4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76A5C918-4252-89D7-C767-F6FAFB60E5E0}"/>
              </a:ext>
            </a:extLst>
          </p:cNvPr>
          <p:cNvSpPr/>
          <p:nvPr/>
        </p:nvSpPr>
        <p:spPr>
          <a:xfrm rot="5400000" flipV="1">
            <a:off x="6454021" y="4466604"/>
            <a:ext cx="1524906" cy="1809031"/>
          </a:xfrm>
          <a:prstGeom prst="uturnArrow">
            <a:avLst>
              <a:gd name="adj1" fmla="val 4865"/>
              <a:gd name="adj2" fmla="val 6464"/>
              <a:gd name="adj3" fmla="val 20789"/>
              <a:gd name="adj4" fmla="val 42454"/>
              <a:gd name="adj5" fmla="val 75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B9769-5D6D-478E-11B9-18B7F7C41555}"/>
              </a:ext>
            </a:extLst>
          </p:cNvPr>
          <p:cNvSpPr txBox="1"/>
          <p:nvPr/>
        </p:nvSpPr>
        <p:spPr>
          <a:xfrm>
            <a:off x="3029477" y="4186061"/>
            <a:ext cx="38291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Bad practice: branch into loop body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A3782-544B-1015-065C-CD5AAAC97F48}"/>
              </a:ext>
            </a:extLst>
          </p:cNvPr>
          <p:cNvSpPr/>
          <p:nvPr/>
        </p:nvSpPr>
        <p:spPr>
          <a:xfrm rot="10800000">
            <a:off x="10141528" y="5650736"/>
            <a:ext cx="350997" cy="1353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  <p:bldP spid="5" grpId="0" animBg="1"/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37E8C-907B-FE27-B311-8B1E4B6F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63622-0BC4-39CA-2370-1942A02C672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421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6E7A361-8350-844A-B46B-A6EEE21CB5ED}"/>
              </a:ext>
            </a:extLst>
          </p:cNvPr>
          <p:cNvSpPr/>
          <p:nvPr/>
        </p:nvSpPr>
        <p:spPr bwMode="auto">
          <a:xfrm>
            <a:off x="7153835" y="1203456"/>
            <a:ext cx="4773943" cy="364212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ba000002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10440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00010440 &lt;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36A66-93EC-6644-9E0B-E766189D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39" y="100170"/>
            <a:ext cx="10694407" cy="629771"/>
          </a:xfrm>
        </p:spPr>
        <p:txBody>
          <a:bodyPr/>
          <a:lstStyle/>
          <a:p>
            <a:r>
              <a:rPr lang="en-US" sz="2800" dirty="0"/>
              <a:t>CPU Operational Overview: Executing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4D3B6-E447-174E-8963-9FCA769B3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368" y="872036"/>
            <a:ext cx="6857469" cy="541232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2000" b="1" dirty="0">
                <a:solidFill>
                  <a:srgbClr val="0070C0"/>
                </a:solidFill>
              </a:rPr>
              <a:t>Everything </a:t>
            </a:r>
            <a:r>
              <a:rPr lang="en-US" altLang="en-US" sz="2000" dirty="0"/>
              <a:t>has a</a:t>
            </a:r>
            <a:r>
              <a:rPr lang="en-US" altLang="en-US" sz="2000" b="1" dirty="0">
                <a:solidFill>
                  <a:srgbClr val="0070C0"/>
                </a:solidFill>
              </a:rPr>
              <a:t> memory address</a:t>
            </a:r>
            <a:r>
              <a:rPr lang="en-US" altLang="en-US" sz="2000" dirty="0"/>
              <a:t>: </a:t>
            </a:r>
            <a:r>
              <a:rPr lang="en-US" altLang="en-US" sz="2000" b="1" dirty="0">
                <a:solidFill>
                  <a:schemeClr val="accent1"/>
                </a:solidFill>
              </a:rPr>
              <a:t>instructions</a:t>
            </a:r>
            <a:r>
              <a:rPr lang="en-US" altLang="en-US" sz="2000" dirty="0"/>
              <a:t> &amp; </a:t>
            </a:r>
            <a:r>
              <a:rPr lang="en-US" altLang="en-US" sz="2000" b="1" dirty="0">
                <a:solidFill>
                  <a:schemeClr val="accent1"/>
                </a:solidFill>
              </a:rPr>
              <a:t>data</a:t>
            </a:r>
          </a:p>
          <a:p>
            <a:pPr marL="546100" lvl="1" indent="-203200"/>
            <a:r>
              <a:rPr lang="en-US" altLang="en-US" sz="2000" dirty="0"/>
              <a:t>Machine code uses addresses for loops, branches, function calls, variables, etc.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1 Fetch</a:t>
            </a:r>
          </a:p>
          <a:p>
            <a:pPr marL="685800" lvl="1" indent="-342900"/>
            <a:r>
              <a:rPr lang="en-US" sz="2000" dirty="0"/>
              <a:t>read the instruction into memory </a:t>
            </a:r>
            <a:r>
              <a:rPr lang="en-US" sz="2000" b="1" i="1" dirty="0">
                <a:solidFill>
                  <a:schemeClr val="accent1"/>
                </a:solidFill>
              </a:rPr>
              <a:t>(fetch)</a:t>
            </a:r>
          </a:p>
          <a:p>
            <a:pPr marL="685800" lvl="1" indent="-342900"/>
            <a:r>
              <a:rPr lang="en-US" sz="2000" dirty="0"/>
              <a:t>program counter is </a:t>
            </a:r>
            <a:r>
              <a:rPr lang="en-US" sz="2000" dirty="0">
                <a:solidFill>
                  <a:srgbClr val="2C895B"/>
                </a:solidFill>
              </a:rPr>
              <a:t>automatically incremented (+4) to contain the address of the next instruction in memory </a:t>
            </a:r>
            <a:r>
              <a:rPr lang="en-US" sz="2000" dirty="0"/>
              <a:t>Instructions are 32 bits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2 Decode</a:t>
            </a:r>
          </a:p>
          <a:p>
            <a:pPr lvl="1"/>
            <a:r>
              <a:rPr lang="en-US" sz="2000" b="1" i="1" dirty="0">
                <a:solidFill>
                  <a:schemeClr val="accent5"/>
                </a:solidFill>
              </a:rPr>
              <a:t>Decodes the instruction </a:t>
            </a:r>
            <a:r>
              <a:rPr lang="en-US" sz="2000" dirty="0"/>
              <a:t>and sets up execution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3 Execute</a:t>
            </a:r>
          </a:p>
          <a:p>
            <a:pPr lvl="1"/>
            <a:r>
              <a:rPr lang="en-US" sz="2000" dirty="0"/>
              <a:t>CPU completes the </a:t>
            </a:r>
            <a:r>
              <a:rPr lang="en-US" sz="2000" b="1" i="1" dirty="0">
                <a:solidFill>
                  <a:schemeClr val="accent5"/>
                </a:solidFill>
              </a:rPr>
              <a:t>executio</a:t>
            </a:r>
            <a:r>
              <a:rPr lang="en-US" sz="2000" b="1" dirty="0">
                <a:solidFill>
                  <a:schemeClr val="accent5"/>
                </a:solidFill>
              </a:rPr>
              <a:t>n</a:t>
            </a:r>
            <a:r>
              <a:rPr lang="en-US" sz="2000" dirty="0"/>
              <a:t> of the instruction </a:t>
            </a:r>
          </a:p>
          <a:p>
            <a:pPr lvl="1"/>
            <a:r>
              <a:rPr lang="en-US" sz="2000" dirty="0"/>
              <a:t>Execution may alter the pc to take branches, etc.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Go to </a:t>
            </a:r>
            <a:r>
              <a:rPr lang="en-US" sz="2000" b="1" dirty="0">
                <a:solidFill>
                  <a:schemeClr val="accent1"/>
                </a:solidFill>
              </a:rPr>
              <a:t>fetch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9BBFD-CC59-5A47-8C0F-C85B8202EAD0}"/>
              </a:ext>
            </a:extLst>
          </p:cNvPr>
          <p:cNvSpPr txBox="1"/>
          <p:nvPr/>
        </p:nvSpPr>
        <p:spPr>
          <a:xfrm>
            <a:off x="7392262" y="1219122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address    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91A3F-7406-CD4C-A3BD-E95D3A9F7C50}"/>
              </a:ext>
            </a:extLst>
          </p:cNvPr>
          <p:cNvSpPr txBox="1"/>
          <p:nvPr/>
        </p:nvSpPr>
        <p:spPr>
          <a:xfrm>
            <a:off x="9552976" y="1234787"/>
            <a:ext cx="176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assembly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6CB3F-6175-3544-81F0-D1A6404B7C73}"/>
              </a:ext>
            </a:extLst>
          </p:cNvPr>
          <p:cNvSpPr txBox="1"/>
          <p:nvPr/>
        </p:nvSpPr>
        <p:spPr>
          <a:xfrm>
            <a:off x="8205821" y="84979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text segment in memory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EF7879-D18F-C04B-A578-AFDFBA510D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07057B-DB05-E772-F434-639A053B76B6}"/>
              </a:ext>
            </a:extLst>
          </p:cNvPr>
          <p:cNvGrpSpPr/>
          <p:nvPr/>
        </p:nvGrpSpPr>
        <p:grpSpPr>
          <a:xfrm>
            <a:off x="5809129" y="1797992"/>
            <a:ext cx="1767798" cy="252767"/>
            <a:chOff x="5809129" y="2075792"/>
            <a:chExt cx="1767798" cy="252767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7A110C9-78C2-0148-8F81-F76EC069F3BB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42FD753B-827F-E2A5-F35C-DC0185760D25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A2DE79B-6073-5585-1E2C-F28C217EBDAB}"/>
              </a:ext>
            </a:extLst>
          </p:cNvPr>
          <p:cNvGrpSpPr/>
          <p:nvPr/>
        </p:nvGrpSpPr>
        <p:grpSpPr>
          <a:xfrm>
            <a:off x="5809129" y="2050759"/>
            <a:ext cx="1767798" cy="252767"/>
            <a:chOff x="5809129" y="2075792"/>
            <a:chExt cx="1767798" cy="252767"/>
          </a:xfrm>
        </p:grpSpPr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9A8C5B06-E47C-B5EC-57EE-E8E6E6069028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1" name="Rectangle 10">
              <a:extLst>
                <a:ext uri="{FF2B5EF4-FFF2-40B4-BE49-F238E27FC236}">
                  <a16:creationId xmlns:a16="http://schemas.microsoft.com/office/drawing/2014/main" id="{782FBB15-C8BA-E802-9AC3-952C3BC47DE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4186BA-D254-97D7-C65A-572D44D8EBE4}"/>
              </a:ext>
            </a:extLst>
          </p:cNvPr>
          <p:cNvGrpSpPr/>
          <p:nvPr/>
        </p:nvGrpSpPr>
        <p:grpSpPr>
          <a:xfrm>
            <a:off x="5805558" y="2303526"/>
            <a:ext cx="1767798" cy="252767"/>
            <a:chOff x="5809129" y="2075792"/>
            <a:chExt cx="1767798" cy="252767"/>
          </a:xfrm>
        </p:grpSpPr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B92D9640-E9CB-2793-ED23-6615C51A4AE9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079B4BF3-851B-5F19-F9B0-B6B593F71D45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431AC90-A779-9555-6E5C-A7BF42007828}"/>
              </a:ext>
            </a:extLst>
          </p:cNvPr>
          <p:cNvGrpSpPr/>
          <p:nvPr/>
        </p:nvGrpSpPr>
        <p:grpSpPr>
          <a:xfrm>
            <a:off x="5805558" y="2564766"/>
            <a:ext cx="1767798" cy="252767"/>
            <a:chOff x="5809129" y="2075792"/>
            <a:chExt cx="1767798" cy="252767"/>
          </a:xfrm>
        </p:grpSpPr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2566FF76-1D44-B146-C378-0CA10868950D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A35A1B7F-DB53-3097-3DFD-63931B341CF7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FB9112-0473-483D-A7C2-344E7F5D9621}"/>
              </a:ext>
            </a:extLst>
          </p:cNvPr>
          <p:cNvGrpSpPr/>
          <p:nvPr/>
        </p:nvGrpSpPr>
        <p:grpSpPr>
          <a:xfrm>
            <a:off x="5880883" y="3511076"/>
            <a:ext cx="1767798" cy="252767"/>
            <a:chOff x="5809129" y="2075792"/>
            <a:chExt cx="1767798" cy="252767"/>
          </a:xfrm>
        </p:grpSpPr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374C338-978C-7E0A-0CB1-945924C416A5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0" name="Rectangle 10">
              <a:extLst>
                <a:ext uri="{FF2B5EF4-FFF2-40B4-BE49-F238E27FC236}">
                  <a16:creationId xmlns:a16="http://schemas.microsoft.com/office/drawing/2014/main" id="{BCBD43E4-A0A9-B92F-CC9A-2BD0357F9725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7B9450-F972-A546-9417-55C2228EDECB}"/>
              </a:ext>
            </a:extLst>
          </p:cNvPr>
          <p:cNvGrpSpPr/>
          <p:nvPr/>
        </p:nvGrpSpPr>
        <p:grpSpPr>
          <a:xfrm>
            <a:off x="5880883" y="3770146"/>
            <a:ext cx="1767798" cy="252767"/>
            <a:chOff x="5809129" y="2075792"/>
            <a:chExt cx="1767798" cy="252767"/>
          </a:xfrm>
        </p:grpSpPr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4739515A-DB0A-3BC5-2944-4F1C11C3EB9A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Rectangle 10">
              <a:extLst>
                <a:ext uri="{FF2B5EF4-FFF2-40B4-BE49-F238E27FC236}">
                  <a16:creationId xmlns:a16="http://schemas.microsoft.com/office/drawing/2014/main" id="{5F8B8512-3339-0349-F016-7F2BA0F81BAA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88D25E-AC3A-4F27-361B-53FE228A17BE}"/>
              </a:ext>
            </a:extLst>
          </p:cNvPr>
          <p:cNvSpPr txBox="1"/>
          <p:nvPr/>
        </p:nvSpPr>
        <p:spPr>
          <a:xfrm>
            <a:off x="7177165" y="4953043"/>
            <a:ext cx="4751622" cy="830997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cs typeface="Courier New" panose="02070309020205020404" pitchFamily="49" charset="0"/>
              </a:rPr>
              <a:t>Edited output For output Created by the command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objdump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16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objdump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 –S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adds source code</a:t>
            </a:r>
          </a:p>
        </p:txBody>
      </p:sp>
    </p:spTree>
    <p:extLst>
      <p:ext uri="{BB962C8B-B14F-4D97-AF65-F5344CB8AC3E}">
        <p14:creationId xmlns:p14="http://schemas.microsoft.com/office/powerpoint/2010/main" val="349799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2C197-C4E9-FB8E-A812-2CB2E8F6F0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1038" y="751618"/>
            <a:ext cx="7876037" cy="2862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Assembly language instructions specify an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operation</a:t>
            </a:r>
            <a:r>
              <a:rPr lang="en-US" sz="2200" dirty="0"/>
              <a:t> and the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  <a:r>
              <a:rPr lang="en-US" sz="2200" dirty="0"/>
              <a:t> to the instruction (arguments of the operation)</a:t>
            </a:r>
          </a:p>
          <a:p>
            <a:r>
              <a:rPr lang="en-US" sz="2200" dirty="0"/>
              <a:t>Three basic types of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where the result will be stored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Source</a:t>
            </a:r>
            <a:r>
              <a:rPr lang="en-US" sz="2200" dirty="0"/>
              <a:t>: where data is read from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Immediate</a:t>
            </a:r>
            <a:r>
              <a:rPr lang="en-US" sz="2200" dirty="0"/>
              <a:t>: an actual value like the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  <a:r>
              <a:rPr lang="en-US" sz="2200" dirty="0"/>
              <a:t> in y = x +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B2B5F-9513-0439-6259-A2E4D9DB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0891"/>
          </a:xfrm>
        </p:spPr>
        <p:txBody>
          <a:bodyPr/>
          <a:lstStyle/>
          <a:p>
            <a:r>
              <a:rPr lang="en-US" dirty="0"/>
              <a:t>Anatomy of an Assembly instruction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5B05F-F277-C58D-F77B-C53304122B7B}"/>
              </a:ext>
            </a:extLst>
          </p:cNvPr>
          <p:cNvSpPr txBox="1"/>
          <p:nvPr/>
        </p:nvSpPr>
        <p:spPr>
          <a:xfrm>
            <a:off x="3022984" y="4346174"/>
            <a:ext cx="3316934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r1,   r2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 r1,  1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03DF4F-77A0-6E93-3EB4-69567B99604D}"/>
              </a:ext>
            </a:extLst>
          </p:cNvPr>
          <p:cNvGrpSpPr/>
          <p:nvPr/>
        </p:nvGrpSpPr>
        <p:grpSpPr>
          <a:xfrm>
            <a:off x="4250304" y="3754119"/>
            <a:ext cx="6151511" cy="709601"/>
            <a:chOff x="3585280" y="3754119"/>
            <a:chExt cx="6151511" cy="7096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D452F9-8BE2-DA93-FC51-16B76244C4D5}"/>
                </a:ext>
              </a:extLst>
            </p:cNvPr>
            <p:cNvSpPr txBox="1"/>
            <p:nvPr/>
          </p:nvSpPr>
          <p:spPr>
            <a:xfrm>
              <a:off x="6674734" y="3754119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Operands (variables</a:t>
              </a:r>
              <a:r>
                <a:rPr lang="en-US" sz="2400" dirty="0">
                  <a:solidFill>
                    <a:srgbClr val="0070C0"/>
                  </a:solidFill>
                </a:rPr>
                <a:t>)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A941D9-3C7D-DE17-E4B0-3289CC22E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5280" y="4021723"/>
              <a:ext cx="308945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56B4B5D-5935-09CF-4E18-E157AC05A1C9}"/>
                </a:ext>
              </a:extLst>
            </p:cNvPr>
            <p:cNvCxnSpPr/>
            <p:nvPr/>
          </p:nvCxnSpPr>
          <p:spPr>
            <a:xfrm>
              <a:off x="3585280" y="3994785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41C6FE-BA04-C1EF-EBEA-3B20B2E30828}"/>
                </a:ext>
              </a:extLst>
            </p:cNvPr>
            <p:cNvCxnSpPr/>
            <p:nvPr/>
          </p:nvCxnSpPr>
          <p:spPr>
            <a:xfrm>
              <a:off x="4372634" y="4015058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AEC6BD-6C6F-CD13-63D6-33EAAB3C7D67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70EC03-D110-3FE9-0C7B-57BAB06EBE61}"/>
              </a:ext>
            </a:extLst>
          </p:cNvPr>
          <p:cNvGrpSpPr/>
          <p:nvPr/>
        </p:nvGrpSpPr>
        <p:grpSpPr>
          <a:xfrm>
            <a:off x="4961457" y="4718313"/>
            <a:ext cx="5062049" cy="546648"/>
            <a:chOff x="4296433" y="4718313"/>
            <a:chExt cx="5062049" cy="5466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716519-AF72-FCCA-ABE2-30A403648CDA}"/>
                </a:ext>
              </a:extLst>
            </p:cNvPr>
            <p:cNvSpPr txBox="1"/>
            <p:nvPr/>
          </p:nvSpPr>
          <p:spPr>
            <a:xfrm>
              <a:off x="6674734" y="4803296"/>
              <a:ext cx="2683748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Source Operands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680F8C2-DB67-A6DF-6FAE-F32D70371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433" y="5064235"/>
              <a:ext cx="2378301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77D6C5B-B465-B629-A5B0-F65308CC3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19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EDB578-058C-07FF-A176-0425BCFC3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820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4847B0-4174-5845-E75A-2A6455626305}"/>
              </a:ext>
            </a:extLst>
          </p:cNvPr>
          <p:cNvGrpSpPr/>
          <p:nvPr/>
        </p:nvGrpSpPr>
        <p:grpSpPr>
          <a:xfrm>
            <a:off x="4250304" y="4718313"/>
            <a:ext cx="6151510" cy="1134160"/>
            <a:chOff x="3585280" y="4718313"/>
            <a:chExt cx="6151510" cy="11341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B22AD7-BCF0-B3B2-076E-1D8262E2DA59}"/>
                </a:ext>
              </a:extLst>
            </p:cNvPr>
            <p:cNvSpPr txBox="1"/>
            <p:nvPr/>
          </p:nvSpPr>
          <p:spPr>
            <a:xfrm>
              <a:off x="6674733" y="5390808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Destination Operand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14BF8A-0CBE-2781-C2BF-B045FAB8E451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3585280" y="5612671"/>
              <a:ext cx="3089453" cy="89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38CCCAF-91B5-C04A-527F-97F61C671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5280" y="4718313"/>
              <a:ext cx="0" cy="894358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C372C9-997A-574C-E245-D985994A14A3}"/>
              </a:ext>
            </a:extLst>
          </p:cNvPr>
          <p:cNvGrpSpPr/>
          <p:nvPr/>
        </p:nvGrpSpPr>
        <p:grpSpPr>
          <a:xfrm>
            <a:off x="5946133" y="6216243"/>
            <a:ext cx="4371097" cy="530588"/>
            <a:chOff x="5281109" y="6216243"/>
            <a:chExt cx="4371097" cy="53058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98D9A9-F1D6-E3A4-ADA3-852211BCDB5F}"/>
                </a:ext>
              </a:extLst>
            </p:cNvPr>
            <p:cNvSpPr txBox="1"/>
            <p:nvPr/>
          </p:nvSpPr>
          <p:spPr>
            <a:xfrm>
              <a:off x="6674734" y="6285166"/>
              <a:ext cx="297747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Immediate Operand 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E158BF9-ECED-63C3-BE9F-8DB3F5AE7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1109" y="6546105"/>
              <a:ext cx="139362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CC86F8-F46D-34D5-64E3-A4614664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1109" y="621624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DC4F006-8AEB-E86B-A0E7-E9F451BEB4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B52AC8-2566-07F7-4B71-4C077A7E8F32}"/>
              </a:ext>
            </a:extLst>
          </p:cNvPr>
          <p:cNvGrpSpPr/>
          <p:nvPr/>
        </p:nvGrpSpPr>
        <p:grpSpPr>
          <a:xfrm>
            <a:off x="925939" y="3731527"/>
            <a:ext cx="2498475" cy="606404"/>
            <a:chOff x="2987108" y="3857316"/>
            <a:chExt cx="2498475" cy="6064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002F3D-53E4-8E16-2DE0-BCFD162BFFB4}"/>
                </a:ext>
              </a:extLst>
            </p:cNvPr>
            <p:cNvSpPr txBox="1"/>
            <p:nvPr/>
          </p:nvSpPr>
          <p:spPr>
            <a:xfrm>
              <a:off x="2987108" y="3857316"/>
              <a:ext cx="1470274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operation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A4A16AE-38A0-951C-893F-D90B86821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1860" y="4017350"/>
              <a:ext cx="1013723" cy="437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AA601C6-1EE8-2DBF-1B0C-D94B7900D526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0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5168" y="794359"/>
            <a:ext cx="11237113" cy="16535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Repeat the series of instructions in a loop means </a:t>
            </a:r>
            <a:r>
              <a:rPr lang="en-US" sz="2400" dirty="0">
                <a:solidFill>
                  <a:srgbClr val="F37440"/>
                </a:solidFill>
              </a:rPr>
              <a:t>altering the flow of execution</a:t>
            </a:r>
          </a:p>
          <a:p>
            <a:r>
              <a:rPr lang="en-US" sz="2400" dirty="0"/>
              <a:t>This is used with if statements and loops</a:t>
            </a:r>
          </a:p>
          <a:p>
            <a:r>
              <a:rPr lang="en-US" sz="2400" dirty="0"/>
              <a:t>Below is an </a:t>
            </a:r>
            <a:r>
              <a:rPr lang="en-US" sz="2400" dirty="0">
                <a:solidFill>
                  <a:srgbClr val="FF0000"/>
                </a:solidFill>
              </a:rPr>
              <a:t>infinite</a:t>
            </a:r>
            <a:r>
              <a:rPr lang="en-US" sz="2400" dirty="0"/>
              <a:t> loop (</a:t>
            </a:r>
            <a:r>
              <a:rPr lang="en-US" sz="2400" dirty="0" err="1"/>
              <a:t>br</a:t>
            </a:r>
            <a:r>
              <a:rPr lang="en-US" sz="2400" dirty="0"/>
              <a:t> instruction: unconditional branch: "</a:t>
            </a:r>
            <a:r>
              <a:rPr lang="en-US" sz="2400" dirty="0" err="1"/>
              <a:t>goto</a:t>
            </a:r>
            <a:r>
              <a:rPr lang="en-US" sz="2400" dirty="0"/>
              <a:t>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Execution: Looping in the Execution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3768669" y="3218073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3768669" y="3823512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3768669" y="4333103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3768669" y="4877599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9194337" y="3218074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9194337" y="2637168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9194337" y="3771853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9194338" y="4333103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9194337" y="4890616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4017EF-D148-97FF-58F6-85943BE3EF5D}"/>
              </a:ext>
            </a:extLst>
          </p:cNvPr>
          <p:cNvSpPr txBox="1"/>
          <p:nvPr/>
        </p:nvSpPr>
        <p:spPr>
          <a:xfrm>
            <a:off x="3768669" y="5422095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2BD60E46-C1D2-B4F1-C81C-195663FFDE31}"/>
              </a:ext>
            </a:extLst>
          </p:cNvPr>
          <p:cNvSpPr/>
          <p:nvPr/>
        </p:nvSpPr>
        <p:spPr>
          <a:xfrm rot="16200000">
            <a:off x="2465400" y="3614180"/>
            <a:ext cx="2758268" cy="2021286"/>
          </a:xfrm>
          <a:prstGeom prst="circularArrow">
            <a:avLst>
              <a:gd name="adj1" fmla="val 6610"/>
              <a:gd name="adj2" fmla="val 690887"/>
              <a:gd name="adj3" fmla="val 20414060"/>
              <a:gd name="adj4" fmla="val 11185238"/>
              <a:gd name="adj5" fmla="val 142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2E9A41-4435-8240-BB9C-8BA5B003BF07}"/>
              </a:ext>
            </a:extLst>
          </p:cNvPr>
          <p:cNvSpPr txBox="1"/>
          <p:nvPr/>
        </p:nvSpPr>
        <p:spPr>
          <a:xfrm>
            <a:off x="3499583" y="6113889"/>
            <a:ext cx="713528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branch to the instruction at memory location with the label: 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F2673828-E788-04B3-5959-E6EA5BBE3308}"/>
              </a:ext>
            </a:extLst>
          </p:cNvPr>
          <p:cNvSpPr/>
          <p:nvPr/>
        </p:nvSpPr>
        <p:spPr>
          <a:xfrm>
            <a:off x="6698162" y="5883760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461BE3-45EB-45E8-E9B1-5EE212C2DF11}"/>
              </a:ext>
            </a:extLst>
          </p:cNvPr>
          <p:cNvSpPr txBox="1"/>
          <p:nvPr/>
        </p:nvSpPr>
        <p:spPr>
          <a:xfrm>
            <a:off x="2833891" y="2609426"/>
            <a:ext cx="53399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address of this instruction has the name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2CD16C8E-387F-5BED-FA3F-3AA43D700F6E}"/>
              </a:ext>
            </a:extLst>
          </p:cNvPr>
          <p:cNvSpPr/>
          <p:nvPr/>
        </p:nvSpPr>
        <p:spPr>
          <a:xfrm rot="10800000">
            <a:off x="4284869" y="2987944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B8683F-3261-E5F5-1DBF-32ACF53F76FD}"/>
              </a:ext>
            </a:extLst>
          </p:cNvPr>
          <p:cNvSpPr txBox="1"/>
          <p:nvPr/>
        </p:nvSpPr>
        <p:spPr>
          <a:xfrm>
            <a:off x="116734" y="3162311"/>
            <a:ext cx="290335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Infinite loop C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r1 + r1;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r0 + r0;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r0 + r0;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= r0 – r1;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while(1);</a:t>
            </a:r>
          </a:p>
        </p:txBody>
      </p:sp>
    </p:spTree>
    <p:extLst>
      <p:ext uri="{BB962C8B-B14F-4D97-AF65-F5344CB8AC3E}">
        <p14:creationId xmlns:p14="http://schemas.microsoft.com/office/powerpoint/2010/main" val="42156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44C855-0037-B1CF-DA68-3CE28287339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9123" y="1873637"/>
            <a:ext cx="5253590" cy="48462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Previous slide: </a:t>
            </a:r>
            <a:r>
              <a:rPr lang="en-US" sz="2200" dirty="0">
                <a:solidFill>
                  <a:srgbClr val="2C895B"/>
                </a:solidFill>
              </a:rPr>
              <a:t>phases of execution:</a:t>
            </a:r>
            <a:r>
              <a:rPr lang="en-US" sz="2200" dirty="0">
                <a:solidFill>
                  <a:schemeClr val="tx2"/>
                </a:solidFill>
              </a:rPr>
              <a:t> (1) fetch, (2) decode, (3) execute</a:t>
            </a:r>
          </a:p>
          <a:p>
            <a:r>
              <a:rPr lang="en-US" sz="2200" dirty="0">
                <a:solidFill>
                  <a:schemeClr val="tx2"/>
                </a:solidFill>
              </a:rPr>
              <a:t>The pc (r15) contains the address of the </a:t>
            </a:r>
            <a:r>
              <a:rPr lang="en-US" sz="2200" dirty="0">
                <a:solidFill>
                  <a:srgbClr val="2C895B"/>
                </a:solidFill>
              </a:rPr>
              <a:t>instruction being fetched</a:t>
            </a:r>
            <a:r>
              <a:rPr lang="en-US" sz="2200" dirty="0">
                <a:solidFill>
                  <a:schemeClr val="tx2"/>
                </a:solidFill>
              </a:rPr>
              <a:t>, which is two instructions ahead or </a:t>
            </a:r>
            <a:r>
              <a:rPr lang="en-US" sz="2200" dirty="0">
                <a:solidFill>
                  <a:srgbClr val="0070C0"/>
                </a:solidFill>
              </a:rPr>
              <a:t>executing instruction + 8 bytes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Branch target address </a:t>
            </a:r>
            <a:r>
              <a:rPr lang="en-US" sz="2200" dirty="0">
                <a:solidFill>
                  <a:srgbClr val="2C895B"/>
                </a:solidFill>
              </a:rPr>
              <a:t>(or imm24) is the </a:t>
            </a:r>
            <a:r>
              <a:rPr lang="en-US" sz="2200" dirty="0">
                <a:solidFill>
                  <a:srgbClr val="C00000"/>
                </a:solidFill>
              </a:rPr>
              <a:t>distance measured </a:t>
            </a:r>
            <a:r>
              <a:rPr lang="en-US" sz="2200" dirty="0">
                <a:solidFill>
                  <a:schemeClr val="tx2"/>
                </a:solidFill>
              </a:rPr>
              <a:t>in the </a:t>
            </a:r>
            <a:r>
              <a:rPr lang="en-US" sz="2200" dirty="0">
                <a:solidFill>
                  <a:srgbClr val="C00000"/>
                </a:solidFill>
              </a:rPr>
              <a:t># of instructions </a:t>
            </a:r>
            <a:r>
              <a:rPr lang="en-US" sz="2200" dirty="0"/>
              <a:t>(signed, 2's complement) </a:t>
            </a:r>
            <a:r>
              <a:rPr lang="en-US" sz="2200" dirty="0">
                <a:solidFill>
                  <a:schemeClr val="tx2"/>
                </a:solidFill>
              </a:rPr>
              <a:t>from the </a:t>
            </a:r>
            <a:r>
              <a:rPr lang="en-US" sz="2200" dirty="0">
                <a:solidFill>
                  <a:srgbClr val="0070C0"/>
                </a:solidFill>
              </a:rPr>
              <a:t>fetch address </a:t>
            </a:r>
            <a:r>
              <a:rPr lang="en-US" sz="2200" dirty="0">
                <a:solidFill>
                  <a:schemeClr val="tx2"/>
                </a:solidFill>
              </a:rPr>
              <a:t>contained in </a:t>
            </a:r>
            <a:r>
              <a:rPr lang="en-US" sz="2200" dirty="0">
                <a:solidFill>
                  <a:srgbClr val="7030A0"/>
                </a:solidFill>
              </a:rPr>
              <a:t>r15 </a:t>
            </a:r>
            <a:r>
              <a:rPr lang="en-US" sz="2200" dirty="0">
                <a:solidFill>
                  <a:srgbClr val="F37440"/>
                </a:solidFill>
              </a:rPr>
              <a:t>when executing the branch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BBB68-5AB7-2396-C3E1-E9F8444BC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0" y="79998"/>
            <a:ext cx="5863190" cy="934932"/>
          </a:xfrm>
        </p:spPr>
        <p:txBody>
          <a:bodyPr/>
          <a:lstStyle/>
          <a:p>
            <a:r>
              <a:rPr lang="en-US" dirty="0"/>
              <a:t>Branch Target Address (BTA):</a:t>
            </a:r>
            <a:br>
              <a:rPr lang="en-US" dirty="0"/>
            </a:br>
            <a:r>
              <a:rPr lang="en-US" dirty="0"/>
              <a:t>What Is imm24?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73D95D-378D-B4F6-4312-B3DA75F4A84D}"/>
              </a:ext>
            </a:extLst>
          </p:cNvPr>
          <p:cNvGraphicFramePr>
            <a:graphicFrameLocks noGrp="1"/>
          </p:cNvGraphicFramePr>
          <p:nvPr/>
        </p:nvGraphicFramePr>
        <p:xfrm>
          <a:off x="7879085" y="6364045"/>
          <a:ext cx="316405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77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imm24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 </a:t>
                      </a:r>
                      <a:r>
                        <a:rPr lang="en-US" sz="2000" b="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00 00 02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2563AA-F03B-220F-03BD-3D342B749C04}"/>
              </a:ext>
            </a:extLst>
          </p:cNvPr>
          <p:cNvSpPr/>
          <p:nvPr/>
        </p:nvSpPr>
        <p:spPr bwMode="auto">
          <a:xfrm>
            <a:off x="5943600" y="79997"/>
            <a:ext cx="6167990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10430: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00010440 &lt;store&gt;: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60084-29B0-E198-23F7-883E7AA83FF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65E7465-1345-2C7C-A3CE-8E683CC2E80E}"/>
              </a:ext>
            </a:extLst>
          </p:cNvPr>
          <p:cNvSpPr/>
          <p:nvPr/>
        </p:nvSpPr>
        <p:spPr>
          <a:xfrm rot="5400000">
            <a:off x="10747746" y="1756537"/>
            <a:ext cx="1959752" cy="400312"/>
          </a:xfrm>
          <a:prstGeom prst="uturnArrow">
            <a:avLst>
              <a:gd name="adj1" fmla="val 9185"/>
              <a:gd name="adj2" fmla="val 13578"/>
              <a:gd name="adj3" fmla="val 25000"/>
              <a:gd name="adj4" fmla="val 43750"/>
              <a:gd name="adj5" fmla="val 96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6934F5-FDBB-32AD-38A6-1348BA155B02}"/>
              </a:ext>
            </a:extLst>
          </p:cNvPr>
          <p:cNvGrpSpPr/>
          <p:nvPr/>
        </p:nvGrpSpPr>
        <p:grpSpPr>
          <a:xfrm>
            <a:off x="3711624" y="822929"/>
            <a:ext cx="2791109" cy="307777"/>
            <a:chOff x="3711624" y="822929"/>
            <a:chExt cx="2791109" cy="307777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39C6C00-1CCF-8E3A-85F4-AFFB26E14457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A04590-082D-53A5-56AE-D53C29E73F46}"/>
                </a:ext>
              </a:extLst>
            </p:cNvPr>
            <p:cNvSpPr txBox="1"/>
            <p:nvPr/>
          </p:nvSpPr>
          <p:spPr>
            <a:xfrm>
              <a:off x="3711624" y="822929"/>
              <a:ext cx="1866217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executing instruction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F5DE36-C62E-B883-E514-1546EBFB2B0D}"/>
              </a:ext>
            </a:extLst>
          </p:cNvPr>
          <p:cNvGrpSpPr/>
          <p:nvPr/>
        </p:nvGrpSpPr>
        <p:grpSpPr>
          <a:xfrm>
            <a:off x="3891161" y="1161983"/>
            <a:ext cx="2611572" cy="307777"/>
            <a:chOff x="3891161" y="839898"/>
            <a:chExt cx="2611572" cy="307777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4C78136-B12E-42BB-76F8-13ED12E7FCB2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00F302-8AB7-B4DA-C677-1982D89F2480}"/>
                </a:ext>
              </a:extLst>
            </p:cNvPr>
            <p:cNvSpPr txBox="1"/>
            <p:nvPr/>
          </p:nvSpPr>
          <p:spPr>
            <a:xfrm>
              <a:off x="3891161" y="839898"/>
              <a:ext cx="1686680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decode instruction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0A72FD-37E5-6B2A-0EE1-64AEA3575245}"/>
              </a:ext>
            </a:extLst>
          </p:cNvPr>
          <p:cNvGrpSpPr/>
          <p:nvPr/>
        </p:nvGrpSpPr>
        <p:grpSpPr>
          <a:xfrm>
            <a:off x="4089933" y="1489001"/>
            <a:ext cx="2412800" cy="307777"/>
            <a:chOff x="4089933" y="839898"/>
            <a:chExt cx="2412800" cy="307777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36799159-061D-110D-B9FA-5FAA605143D1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8B64CF-2074-0F36-5536-33600FD3B98A}"/>
                </a:ext>
              </a:extLst>
            </p:cNvPr>
            <p:cNvSpPr txBox="1"/>
            <p:nvPr/>
          </p:nvSpPr>
          <p:spPr>
            <a:xfrm>
              <a:off x="4089933" y="839898"/>
              <a:ext cx="1487908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fetch instruction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92008E-14A4-8C36-E86E-9F679E18DEFF}"/>
              </a:ext>
            </a:extLst>
          </p:cNvPr>
          <p:cNvGrpSpPr/>
          <p:nvPr/>
        </p:nvGrpSpPr>
        <p:grpSpPr>
          <a:xfrm>
            <a:off x="8737603" y="1623705"/>
            <a:ext cx="2389538" cy="1221098"/>
            <a:chOff x="8737603" y="1623705"/>
            <a:chExt cx="2389538" cy="1221098"/>
          </a:xfrm>
        </p:grpSpPr>
        <p:sp>
          <p:nvSpPr>
            <p:cNvPr id="23" name="U-Turn Arrow 22">
              <a:extLst>
                <a:ext uri="{FF2B5EF4-FFF2-40B4-BE49-F238E27FC236}">
                  <a16:creationId xmlns:a16="http://schemas.microsoft.com/office/drawing/2014/main" id="{3DF34BCC-58D1-B18C-02B4-8A82CC6ED88D}"/>
                </a:ext>
              </a:extLst>
            </p:cNvPr>
            <p:cNvSpPr/>
            <p:nvPr/>
          </p:nvSpPr>
          <p:spPr>
            <a:xfrm rot="5400000" flipV="1">
              <a:off x="8365815" y="1995493"/>
              <a:ext cx="1221098" cy="477521"/>
            </a:xfrm>
            <a:prstGeom prst="uturnArrow">
              <a:avLst>
                <a:gd name="adj1" fmla="val 9185"/>
                <a:gd name="adj2" fmla="val 13578"/>
                <a:gd name="adj3" fmla="val 25000"/>
                <a:gd name="adj4" fmla="val 43750"/>
                <a:gd name="adj5" fmla="val 969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EA490A-A28C-CDDC-B965-0314E33142DA}"/>
                </a:ext>
              </a:extLst>
            </p:cNvPr>
            <p:cNvSpPr txBox="1"/>
            <p:nvPr/>
          </p:nvSpPr>
          <p:spPr>
            <a:xfrm>
              <a:off x="8824395" y="2157306"/>
              <a:ext cx="230274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BTA: + 2 instructions</a:t>
              </a:r>
            </a:p>
          </p:txBody>
        </p:sp>
      </p:grp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ECD5C1A7-5FE7-1E9B-766A-147B71A972DE}"/>
              </a:ext>
            </a:extLst>
          </p:cNvPr>
          <p:cNvSpPr txBox="1">
            <a:spLocks/>
          </p:cNvSpPr>
          <p:nvPr/>
        </p:nvSpPr>
        <p:spPr>
          <a:xfrm>
            <a:off x="5805425" y="4569587"/>
            <a:ext cx="6306165" cy="1573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 address   = 0x10440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fetch address    = 0x10438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distance(bytes)	 = 0x00008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distance(instructions)= 0x8/(4 bytes/instruction)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0x2</a:t>
            </a:r>
          </a:p>
        </p:txBody>
      </p:sp>
    </p:spTree>
    <p:extLst>
      <p:ext uri="{BB962C8B-B14F-4D97-AF65-F5344CB8AC3E}">
        <p14:creationId xmlns:p14="http://schemas.microsoft.com/office/powerpoint/2010/main" val="345280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  <p:bldP spid="4" grpId="0" animBg="1"/>
      <p:bldP spid="2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3703-D0FE-AC8C-AA0E-8C19FA109A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5998439"/>
            <a:ext cx="5096281" cy="5032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There are many other ways to do this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Flow – multiple branches, one </a:t>
            </a:r>
            <a:r>
              <a:rPr lang="en-US" dirty="0" err="1"/>
              <a:t>cmp</a:t>
            </a:r>
            <a:r>
              <a:rPr lang="en-US" dirty="0"/>
              <a:t>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496577" y="1101209"/>
            <a:ext cx="5096281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block 1 */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if (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2 */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condition block 3 */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 = 11;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221660" y="1019056"/>
            <a:ext cx="5280313" cy="54156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Lblk1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.Lblk2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fall through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1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mov r1, 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6A210B-E069-BD4B-A3C1-2B4C39F10E3E}"/>
              </a:ext>
            </a:extLst>
          </p:cNvPr>
          <p:cNvGrpSpPr/>
          <p:nvPr/>
        </p:nvGrpSpPr>
        <p:grpSpPr>
          <a:xfrm>
            <a:off x="8705543" y="1475030"/>
            <a:ext cx="3077145" cy="723811"/>
            <a:chOff x="3047614" y="2434370"/>
            <a:chExt cx="3077145" cy="7238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EDA1C4-4D68-BA48-B8FC-05B0B564BFE1}"/>
                </a:ext>
              </a:extLst>
            </p:cNvPr>
            <p:cNvSpPr txBox="1"/>
            <p:nvPr/>
          </p:nvSpPr>
          <p:spPr>
            <a:xfrm>
              <a:off x="3420238" y="2434370"/>
              <a:ext cx="270452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special case: multiple branches from one </a:t>
              </a:r>
              <a:r>
                <a:rPr lang="en-US" dirty="0" err="1">
                  <a:solidFill>
                    <a:srgbClr val="C00000"/>
                  </a:solidFill>
                </a:rPr>
                <a:t>cmp</a:t>
              </a:r>
              <a:r>
                <a:rPr lang="en-US" dirty="0">
                  <a:solidFill>
                    <a:srgbClr val="C00000"/>
                  </a:solidFill>
                </a:rPr>
                <a:t> 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998BBC3C-EC0E-C849-A074-B3640DA3E24E}"/>
                </a:ext>
              </a:extLst>
            </p:cNvPr>
            <p:cNvSpPr/>
            <p:nvPr/>
          </p:nvSpPr>
          <p:spPr>
            <a:xfrm>
              <a:off x="3047614" y="2511849"/>
              <a:ext cx="425669" cy="646332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A4E7D83-937A-7649-8141-BA7AE52D0DE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312010FD-E872-0367-19DB-EE5AF118BB1F}"/>
              </a:ext>
            </a:extLst>
          </p:cNvPr>
          <p:cNvSpPr/>
          <p:nvPr/>
        </p:nvSpPr>
        <p:spPr>
          <a:xfrm rot="5400000" flipV="1">
            <a:off x="5456388" y="1982409"/>
            <a:ext cx="1902455" cy="1346480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102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9EE4424C-0BFA-3BF1-D580-4FD8E5631209}"/>
              </a:ext>
            </a:extLst>
          </p:cNvPr>
          <p:cNvSpPr/>
          <p:nvPr/>
        </p:nvSpPr>
        <p:spPr>
          <a:xfrm rot="5400000" flipV="1">
            <a:off x="5218525" y="2903801"/>
            <a:ext cx="2686533" cy="1050399"/>
          </a:xfrm>
          <a:prstGeom prst="uturnArrow">
            <a:avLst>
              <a:gd name="adj1" fmla="val 3724"/>
              <a:gd name="adj2" fmla="val 9448"/>
              <a:gd name="adj3" fmla="val 6833"/>
              <a:gd name="adj4" fmla="val 42454"/>
              <a:gd name="adj5" fmla="val 3576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" grpId="0" animBg="1"/>
      <p:bldP spid="12" grpId="0"/>
      <p:bldP spid="6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6E3688-E48F-E6D7-1E3A-B05B1D99F1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024" y="2274068"/>
            <a:ext cx="6589501" cy="165778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B1D128-32B5-D6A2-998A-E105703EE9D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5644" y="747277"/>
            <a:ext cx="11543640" cy="1468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Aarch32 provides only 8-bits for specifying an immediate constant value</a:t>
            </a:r>
          </a:p>
          <a:p>
            <a:r>
              <a:rPr lang="en-US" dirty="0"/>
              <a:t>Without "rotation" immediate values are limited to the range of positive 0-255 </a:t>
            </a:r>
          </a:p>
          <a:p>
            <a:r>
              <a:rPr lang="en-US" dirty="0"/>
              <a:t>Imm8 expands to 32 bits and does a rotate right to achieve additional constant values (YUCK)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F09F5D-DA77-3AC0-8F05-EDC3040ED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986586" cy="627239"/>
          </a:xfrm>
        </p:spPr>
        <p:txBody>
          <a:bodyPr/>
          <a:lstStyle/>
          <a:p>
            <a:r>
              <a:rPr lang="en-US" dirty="0"/>
              <a:t>How are I – Type Constants Encoded in the instruction?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9A0BB-8AFA-7241-2C26-E790352456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9559" y="2241679"/>
            <a:ext cx="3049725" cy="1056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2C4F37-2CE3-755E-BF44-66C776366D39}"/>
              </a:ext>
            </a:extLst>
          </p:cNvPr>
          <p:cNvSpPr txBox="1"/>
          <p:nvPr/>
        </p:nvSpPr>
        <p:spPr>
          <a:xfrm>
            <a:off x="8945018" y="3241535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positions to</a:t>
            </a:r>
          </a:p>
          <a:p>
            <a:r>
              <a:rPr lang="en-US" b="1" dirty="0">
                <a:solidFill>
                  <a:srgbClr val="0070C0"/>
                </a:solidFill>
              </a:rPr>
              <a:t>rotate X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9C50C-F2C5-8EA9-5833-F7C2D7ECC79F}"/>
              </a:ext>
            </a:extLst>
          </p:cNvPr>
          <p:cNvSpPr txBox="1"/>
          <p:nvPr/>
        </p:nvSpPr>
        <p:spPr>
          <a:xfrm>
            <a:off x="10496271" y="3234808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167193-1E13-2DF8-4E8E-030ED0BD7CD7}"/>
              </a:ext>
            </a:extLst>
          </p:cNvPr>
          <p:cNvGraphicFramePr>
            <a:graphicFrameLocks noGrp="1"/>
          </p:cNvGraphicFramePr>
          <p:nvPr/>
        </p:nvGraphicFramePr>
        <p:xfrm>
          <a:off x="484447" y="4091392"/>
          <a:ext cx="11223106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5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rot4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constant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dirty="0">
                          <a:solidFill>
                            <a:srgbClr val="F3753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endParaRPr lang="en-US" sz="2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 (2 bits)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00 0000 0000 0000 0000 0000 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b="1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55543D4C-8ED8-06B8-B068-EDC6EA2AD6CB}"/>
              </a:ext>
            </a:extLst>
          </p:cNvPr>
          <p:cNvGrpSpPr/>
          <p:nvPr/>
        </p:nvGrpSpPr>
        <p:grpSpPr>
          <a:xfrm>
            <a:off x="3732904" y="4148303"/>
            <a:ext cx="8864301" cy="2984017"/>
            <a:chOff x="3732904" y="4148303"/>
            <a:chExt cx="8864301" cy="2984017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1FFD5551-5F65-5CDA-B7D5-9033CB5599BC}"/>
                </a:ext>
              </a:extLst>
            </p:cNvPr>
            <p:cNvSpPr/>
            <p:nvPr/>
          </p:nvSpPr>
          <p:spPr>
            <a:xfrm rot="10800000" flipV="1">
              <a:off x="3732904" y="4148303"/>
              <a:ext cx="8864301" cy="2984017"/>
            </a:xfrm>
            <a:prstGeom prst="arc">
              <a:avLst>
                <a:gd name="adj1" fmla="val 12167303"/>
                <a:gd name="adj2" fmla="val 35157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B2D2132E-1E10-E840-61F0-D96448771DC0}"/>
                </a:ext>
              </a:extLst>
            </p:cNvPr>
            <p:cNvSpPr/>
            <p:nvPr/>
          </p:nvSpPr>
          <p:spPr>
            <a:xfrm rot="5400000">
              <a:off x="10903297" y="4369200"/>
              <a:ext cx="318522" cy="552005"/>
            </a:xfrm>
            <a:prstGeom prst="leftBrac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5ED32EA-9700-4D5F-A01E-0D150B2075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9546B-AE1E-68BA-4490-980B045823BA}"/>
              </a:ext>
            </a:extLst>
          </p:cNvPr>
          <p:cNvGrpSpPr/>
          <p:nvPr/>
        </p:nvGrpSpPr>
        <p:grpSpPr>
          <a:xfrm>
            <a:off x="9448912" y="4942158"/>
            <a:ext cx="1717059" cy="821463"/>
            <a:chOff x="9448912" y="4942158"/>
            <a:chExt cx="1717059" cy="8214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8562CF-F8E2-1D05-8214-D716FC604CFB}"/>
                </a:ext>
              </a:extLst>
            </p:cNvPr>
            <p:cNvGrpSpPr/>
            <p:nvPr/>
          </p:nvGrpSpPr>
          <p:grpSpPr>
            <a:xfrm>
              <a:off x="9448912" y="4942158"/>
              <a:ext cx="1319495" cy="556308"/>
              <a:chOff x="9448912" y="4942158"/>
              <a:chExt cx="1319495" cy="556308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FE4631F-097A-88C0-5E1A-8CDE0FCB2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8659" y="5260825"/>
                <a:ext cx="285762" cy="237641"/>
              </a:xfrm>
              <a:prstGeom prst="straightConnector1">
                <a:avLst/>
              </a:prstGeom>
              <a:ln w="34925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eft Brace 30">
                <a:extLst>
                  <a:ext uri="{FF2B5EF4-FFF2-40B4-BE49-F238E27FC236}">
                    <a16:creationId xmlns:a16="http://schemas.microsoft.com/office/drawing/2014/main" id="{227820E9-BCA5-A07F-A7DE-4ABDE5C852EB}"/>
                  </a:ext>
                </a:extLst>
              </p:cNvPr>
              <p:cNvSpPr/>
              <p:nvPr/>
            </p:nvSpPr>
            <p:spPr>
              <a:xfrm rot="16200000">
                <a:off x="9976082" y="4414988"/>
                <a:ext cx="265155" cy="1319495"/>
              </a:xfrm>
              <a:prstGeom prst="leftBrac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298DAB30-E6BA-61A5-339B-01F05CDB22D2}"/>
                </a:ext>
              </a:extLst>
            </p:cNvPr>
            <p:cNvSpPr/>
            <p:nvPr/>
          </p:nvSpPr>
          <p:spPr>
            <a:xfrm rot="5400000">
              <a:off x="10373646" y="4971296"/>
              <a:ext cx="265155" cy="1319495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81A1F1-4584-D1D7-F56E-8E71006FE7C9}"/>
              </a:ext>
            </a:extLst>
          </p:cNvPr>
          <p:cNvGrpSpPr/>
          <p:nvPr/>
        </p:nvGrpSpPr>
        <p:grpSpPr>
          <a:xfrm>
            <a:off x="2717729" y="6278844"/>
            <a:ext cx="8367872" cy="587830"/>
            <a:chOff x="2717729" y="6278844"/>
            <a:chExt cx="8367872" cy="5878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F02F3A-891B-68C6-5B1A-92A51F9B2B10}"/>
                </a:ext>
              </a:extLst>
            </p:cNvPr>
            <p:cNvSpPr txBox="1"/>
            <p:nvPr/>
          </p:nvSpPr>
          <p:spPr>
            <a:xfrm>
              <a:off x="8823443" y="6497342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two bits rotated right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3A2C63A-BD11-56B9-BF93-667C69AD79F6}"/>
                </a:ext>
              </a:extLst>
            </p:cNvPr>
            <p:cNvCxnSpPr>
              <a:cxnSpLocks/>
            </p:cNvCxnSpPr>
            <p:nvPr/>
          </p:nvCxnSpPr>
          <p:spPr>
            <a:xfrm>
              <a:off x="9395212" y="6323568"/>
              <a:ext cx="451264" cy="0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121D8C-1988-DF84-76E3-093312037360}"/>
                </a:ext>
              </a:extLst>
            </p:cNvPr>
            <p:cNvSpPr txBox="1"/>
            <p:nvPr/>
          </p:nvSpPr>
          <p:spPr>
            <a:xfrm>
              <a:off x="2717729" y="6278844"/>
              <a:ext cx="5447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results are interpreted as a 2's complement number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4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BF1E31-A671-1BBD-E4A2-ED1B6F2E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Rot4 - Imm8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0EE43-83B5-0BC0-1D18-B743B9D5E0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543" y="903725"/>
            <a:ext cx="3049725" cy="1056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820A2D-1B16-7E69-2A7F-8E10B729D4B2}"/>
              </a:ext>
            </a:extLst>
          </p:cNvPr>
          <p:cNvSpPr txBox="1"/>
          <p:nvPr/>
        </p:nvSpPr>
        <p:spPr>
          <a:xfrm>
            <a:off x="842002" y="1903581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positions to</a:t>
            </a:r>
          </a:p>
          <a:p>
            <a:r>
              <a:rPr lang="en-US" dirty="0"/>
              <a:t>rotate X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C594B-A0E5-1234-8BAE-F896BF974163}"/>
              </a:ext>
            </a:extLst>
          </p:cNvPr>
          <p:cNvSpPr txBox="1"/>
          <p:nvPr/>
        </p:nvSpPr>
        <p:spPr>
          <a:xfrm>
            <a:off x="2393255" y="1896854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C4FD31-3C12-D0DE-4293-C773F8CF19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605" y="265475"/>
            <a:ext cx="7824395" cy="62453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21EE70-B0FA-23E7-9E29-2EB8C430297E}"/>
              </a:ext>
            </a:extLst>
          </p:cNvPr>
          <p:cNvGrpSpPr/>
          <p:nvPr/>
        </p:nvGrpSpPr>
        <p:grpSpPr>
          <a:xfrm>
            <a:off x="7280083" y="4916702"/>
            <a:ext cx="2982713" cy="446276"/>
            <a:chOff x="7280083" y="4916702"/>
            <a:chExt cx="2982713" cy="446276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7C2D9603-58FA-1899-11BA-B140818BCF97}"/>
                </a:ext>
              </a:extLst>
            </p:cNvPr>
            <p:cNvSpPr/>
            <p:nvPr/>
          </p:nvSpPr>
          <p:spPr>
            <a:xfrm rot="10800000">
              <a:off x="9821732" y="4970034"/>
              <a:ext cx="441064" cy="3550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0820F1-DCF9-410D-63EB-485DC6EF00F9}"/>
                </a:ext>
              </a:extLst>
            </p:cNvPr>
            <p:cNvSpPr txBox="1"/>
            <p:nvPr/>
          </p:nvSpPr>
          <p:spPr>
            <a:xfrm>
              <a:off x="7280083" y="4916702"/>
              <a:ext cx="147989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00000001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E2AA4A3-DF18-E3A6-3209-47C59A357F3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A22FE-E341-B92B-A84E-94B266A536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8544" y="2740043"/>
            <a:ext cx="4109422" cy="37964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How would </a:t>
            </a:r>
            <a:r>
              <a:rPr lang="en-US" dirty="0">
                <a:solidFill>
                  <a:srgbClr val="FF0000"/>
                </a:solidFill>
              </a:rPr>
              <a:t>256</a:t>
            </a:r>
            <a:r>
              <a:rPr lang="en-US" dirty="0"/>
              <a:t> be encoded?</a:t>
            </a:r>
          </a:p>
          <a:p>
            <a:pPr lvl="1"/>
            <a:r>
              <a:rPr lang="en-US" sz="2200" dirty="0"/>
              <a:t>rotate = 12, imm8 = 1</a:t>
            </a:r>
          </a:p>
          <a:p>
            <a:r>
              <a:rPr lang="en-US" b="1" dirty="0">
                <a:solidFill>
                  <a:srgbClr val="2C895B"/>
                </a:solidFill>
              </a:rPr>
              <a:t>Bottom line: </a:t>
            </a:r>
            <a:r>
              <a:rPr lang="en-US" dirty="0">
                <a:solidFill>
                  <a:srgbClr val="2C895B"/>
                </a:solidFill>
              </a:rPr>
              <a:t>the assembler will do this for you</a:t>
            </a:r>
          </a:p>
          <a:p>
            <a:r>
              <a:rPr lang="en-US" dirty="0">
                <a:solidFill>
                  <a:srgbClr val="2C895B"/>
                </a:solidFill>
              </a:rPr>
              <a:t>If you try and use an immediate value that it cannot generate </a:t>
            </a:r>
            <a:r>
              <a:rPr lang="en-US" dirty="0">
                <a:solidFill>
                  <a:srgbClr val="C00000"/>
                </a:solidFill>
              </a:rPr>
              <a:t>it will give an error</a:t>
            </a:r>
          </a:p>
          <a:p>
            <a:r>
              <a:rPr lang="en-US" dirty="0"/>
              <a:t>There is a workaround - later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CCF11-78A6-C73F-3C44-2E4C64A2C824}"/>
              </a:ext>
            </a:extLst>
          </p:cNvPr>
          <p:cNvSpPr txBox="1"/>
          <p:nvPr/>
        </p:nvSpPr>
        <p:spPr>
          <a:xfrm>
            <a:off x="4982183" y="6416773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results are interpreted as a 2's complement number</a:t>
            </a:r>
          </a:p>
        </p:txBody>
      </p:sp>
    </p:spTree>
    <p:extLst>
      <p:ext uri="{BB962C8B-B14F-4D97-AF65-F5344CB8AC3E}">
        <p14:creationId xmlns:p14="http://schemas.microsoft.com/office/powerpoint/2010/main" val="11309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7D1968-59BA-FDB9-2201-AA1BC31F84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5714" y="935544"/>
            <a:ext cx="9877566" cy="34859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Operations are abbreviated int </a:t>
            </a:r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(1– 5 letters)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Assembly Instructions </a:t>
            </a:r>
            <a:r>
              <a:rPr lang="en-US" sz="2400" dirty="0"/>
              <a:t>are specified with a very regular syntax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are followed by </a:t>
            </a:r>
            <a:r>
              <a:rPr lang="en-US" sz="2400" dirty="0">
                <a:solidFill>
                  <a:srgbClr val="F37440"/>
                </a:solidFill>
              </a:rPr>
              <a:t>arguments</a:t>
            </a:r>
          </a:p>
          <a:p>
            <a:pPr lvl="1"/>
            <a:r>
              <a:rPr lang="en-US" sz="2400" dirty="0"/>
              <a:t>Usually the </a:t>
            </a:r>
            <a:r>
              <a:rPr lang="en-US" sz="2400" dirty="0">
                <a:solidFill>
                  <a:srgbClr val="F37440"/>
                </a:solidFill>
              </a:rPr>
              <a:t>destination argument is next</a:t>
            </a:r>
            <a:r>
              <a:rPr lang="en-US" sz="2400" dirty="0"/>
              <a:t>, then </a:t>
            </a:r>
            <a:r>
              <a:rPr lang="en-US" sz="2400" dirty="0">
                <a:solidFill>
                  <a:srgbClr val="0070C0"/>
                </a:solidFill>
              </a:rPr>
              <a:t>one or more source arguments</a:t>
            </a:r>
            <a:r>
              <a:rPr lang="en-US" sz="2400" dirty="0"/>
              <a:t> (this is not strictly the case, but it is generally true)</a:t>
            </a:r>
          </a:p>
          <a:p>
            <a:r>
              <a:rPr lang="en-US" sz="2400" dirty="0"/>
              <a:t>Why this order?</a:t>
            </a:r>
          </a:p>
          <a:p>
            <a:r>
              <a:rPr lang="en-US" sz="2400" dirty="0"/>
              <a:t>Analogy to C or Java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D44246-55F2-8B78-3162-32C8115A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 of an Instruction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7DAC4-2A1A-B787-9B25-D17236BE0351}"/>
              </a:ext>
            </a:extLst>
          </p:cNvPr>
          <p:cNvSpPr txBox="1"/>
          <p:nvPr/>
        </p:nvSpPr>
        <p:spPr>
          <a:xfrm>
            <a:off x="3561729" y="4623173"/>
            <a:ext cx="548098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r0, r1, r2;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 = r1 + r2; 		// 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BCBBF-8548-42DF-BE0E-4E4F3078F0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214A8-9655-5790-7BAB-04209AF3D97B}"/>
              </a:ext>
            </a:extLst>
          </p:cNvPr>
          <p:cNvSpPr txBox="1"/>
          <p:nvPr/>
        </p:nvSpPr>
        <p:spPr>
          <a:xfrm>
            <a:off x="3481781" y="5655814"/>
            <a:ext cx="661912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r1  + r2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	r0,  r1,   r2   // assembly</a:t>
            </a:r>
          </a:p>
        </p:txBody>
      </p:sp>
    </p:spTree>
    <p:extLst>
      <p:ext uri="{BB962C8B-B14F-4D97-AF65-F5344CB8AC3E}">
        <p14:creationId xmlns:p14="http://schemas.microsoft.com/office/powerpoint/2010/main" val="384176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 animBg="1"/>
      <p:bldP spid="6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9230440" y="738522"/>
            <a:ext cx="2446776" cy="5341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5033" y="2759931"/>
            <a:ext cx="7290195" cy="245403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Almost all arithmetic, logic operations and data movement operations </a:t>
            </a:r>
            <a:r>
              <a:rPr lang="en-US" sz="2400" dirty="0"/>
              <a:t>involve at </a:t>
            </a:r>
            <a:r>
              <a:rPr lang="en-US" sz="2400" dirty="0">
                <a:solidFill>
                  <a:schemeClr val="accent1"/>
                </a:solidFill>
              </a:rPr>
              <a:t>least one register</a:t>
            </a:r>
          </a:p>
          <a:p>
            <a:r>
              <a:rPr lang="en-US" sz="2400" dirty="0"/>
              <a:t>As a result, Register addresses are </a:t>
            </a:r>
            <a:r>
              <a:rPr lang="en-US" sz="2400" b="1" dirty="0">
                <a:solidFill>
                  <a:srgbClr val="FF0000"/>
                </a:solidFill>
              </a:rPr>
              <a:t>directly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encoded </a:t>
            </a:r>
            <a:r>
              <a:rPr lang="en-US" sz="2400" dirty="0">
                <a:solidFill>
                  <a:schemeClr val="tx2"/>
                </a:solidFill>
              </a:rPr>
              <a:t>into</a:t>
            </a:r>
            <a:r>
              <a:rPr lang="en-US" sz="2400" dirty="0">
                <a:solidFill>
                  <a:srgbClr val="0070C0"/>
                </a:solidFill>
              </a:rPr>
              <a:t> 4-bit fields in machine instructions </a:t>
            </a:r>
            <a:r>
              <a:rPr lang="en-US" sz="2400" dirty="0">
                <a:solidFill>
                  <a:srgbClr val="2C895B"/>
                </a:solidFill>
              </a:rPr>
              <a:t>(see below)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0180542" y="55264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0321327" y="1305622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659245" y="1774621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0180542" y="528161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0180542" y="50367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0180542" y="479189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0180542" y="454703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0180542" y="430216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0180542" y="405730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0180542" y="381244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0180542" y="356758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0180542" y="332272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0180542" y="307785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0180542" y="283299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0180542" y="258813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0180542" y="234327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0180542" y="209841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0180542" y="185354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8842204" y="3832137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9772042" y="5779132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9970917" y="738522"/>
            <a:ext cx="1366080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0180542" y="1680194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360614D-A3F3-74A5-4626-938CE6AF4085}"/>
              </a:ext>
            </a:extLst>
          </p:cNvPr>
          <p:cNvSpPr/>
          <p:nvPr/>
        </p:nvSpPr>
        <p:spPr>
          <a:xfrm>
            <a:off x="4995624" y="1102251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7A606CF7-E2BA-0E97-0607-2B56CDD5D91F}"/>
              </a:ext>
            </a:extLst>
          </p:cNvPr>
          <p:cNvSpPr/>
          <p:nvPr/>
        </p:nvSpPr>
        <p:spPr>
          <a:xfrm rot="5400000">
            <a:off x="8205117" y="491815"/>
            <a:ext cx="230156" cy="1820491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9DE69D35-B977-D6D4-03CA-E9838A95B847}"/>
              </a:ext>
            </a:extLst>
          </p:cNvPr>
          <p:cNvSpPr/>
          <p:nvPr/>
        </p:nvSpPr>
        <p:spPr>
          <a:xfrm rot="16200000">
            <a:off x="8188047" y="1055039"/>
            <a:ext cx="230154" cy="1820493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4B56E6-3C40-0410-90D6-666E2177ED7D}"/>
              </a:ext>
            </a:extLst>
          </p:cNvPr>
          <p:cNvSpPr txBox="1"/>
          <p:nvPr/>
        </p:nvSpPr>
        <p:spPr>
          <a:xfrm>
            <a:off x="441968" y="1286982"/>
            <a:ext cx="37944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0E9F9-6475-B49C-A8A3-2C0AC23FA254}"/>
              </a:ext>
            </a:extLst>
          </p:cNvPr>
          <p:cNvGrpSpPr/>
          <p:nvPr/>
        </p:nvGrpSpPr>
        <p:grpSpPr>
          <a:xfrm>
            <a:off x="305977" y="5255575"/>
            <a:ext cx="8464419" cy="1496971"/>
            <a:chOff x="305977" y="5255575"/>
            <a:chExt cx="8464419" cy="1496971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B9430F7B-EBE0-9D30-0E45-207A3939E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77" y="5255575"/>
              <a:ext cx="8464419" cy="1354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EDE384EF-4DC4-3226-D292-990835EC8A8E}"/>
                </a:ext>
              </a:extLst>
            </p:cNvPr>
            <p:cNvSpPr/>
            <p:nvPr/>
          </p:nvSpPr>
          <p:spPr>
            <a:xfrm>
              <a:off x="3984770" y="6506849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2E5ACCFF-3192-9FE4-9A62-8809BF476F8B}"/>
                </a:ext>
              </a:extLst>
            </p:cNvPr>
            <p:cNvSpPr/>
            <p:nvPr/>
          </p:nvSpPr>
          <p:spPr>
            <a:xfrm>
              <a:off x="4568461" y="6520463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5801D03-CAB2-231C-435A-D0D690411A3C}"/>
              </a:ext>
            </a:extLst>
          </p:cNvPr>
          <p:cNvSpPr/>
          <p:nvPr/>
        </p:nvSpPr>
        <p:spPr>
          <a:xfrm>
            <a:off x="4236441" y="1474301"/>
            <a:ext cx="583691" cy="209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96C9A297-0FC7-1D41-2668-B4A3DBC62FCB}"/>
              </a:ext>
            </a:extLst>
          </p:cNvPr>
          <p:cNvSpPr/>
          <p:nvPr/>
        </p:nvSpPr>
        <p:spPr>
          <a:xfrm>
            <a:off x="8122284" y="6419992"/>
            <a:ext cx="251670" cy="232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2A8E53-1DEF-ACA0-4DD3-DAA710D72250}"/>
              </a:ext>
            </a:extLst>
          </p:cNvPr>
          <p:cNvSpPr/>
          <p:nvPr/>
        </p:nvSpPr>
        <p:spPr>
          <a:xfrm>
            <a:off x="7801873" y="3246933"/>
            <a:ext cx="4371474" cy="35784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8274" y="728307"/>
            <a:ext cx="7543599" cy="27625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are </a:t>
            </a:r>
            <a:r>
              <a:rPr lang="en-US" b="1" dirty="0">
                <a:solidFill>
                  <a:srgbClr val="2C895B"/>
                </a:solidFill>
              </a:rPr>
              <a:t>retrieved sequentially </a:t>
            </a:r>
            <a:r>
              <a:rPr lang="en-US" dirty="0">
                <a:solidFill>
                  <a:srgbClr val="2C895B"/>
                </a:solidFill>
              </a:rPr>
              <a:t>from me</a:t>
            </a:r>
            <a:r>
              <a:rPr lang="en-US" dirty="0"/>
              <a:t>mory</a:t>
            </a:r>
          </a:p>
          <a:p>
            <a:r>
              <a:rPr lang="en-US" dirty="0"/>
              <a:t>Each instruction </a:t>
            </a:r>
            <a:r>
              <a:rPr lang="en-US" dirty="0">
                <a:solidFill>
                  <a:srgbClr val="2C895B"/>
                </a:solidFill>
              </a:rPr>
              <a:t>executes to completion </a:t>
            </a:r>
            <a:r>
              <a:rPr lang="en-US" b="1" dirty="0">
                <a:solidFill>
                  <a:srgbClr val="F37440"/>
                </a:solidFill>
              </a:rPr>
              <a:t>before</a:t>
            </a:r>
            <a:r>
              <a:rPr lang="en-US" dirty="0">
                <a:solidFill>
                  <a:srgbClr val="F37440"/>
                </a:solidFill>
              </a:rPr>
              <a:t> the next instruction is completed</a:t>
            </a:r>
          </a:p>
          <a:p>
            <a:r>
              <a:rPr lang="en-US" dirty="0"/>
              <a:t>Conceptually the pc (program counter) points at executing instruction </a:t>
            </a:r>
          </a:p>
          <a:p>
            <a:r>
              <a:rPr lang="en-US" dirty="0"/>
              <a:t>exceptions: loops, function calls, traps,..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57" y="26172"/>
            <a:ext cx="10515600" cy="466460"/>
          </a:xfrm>
        </p:spPr>
        <p:txBody>
          <a:bodyPr/>
          <a:lstStyle/>
          <a:p>
            <a:r>
              <a:rPr lang="en-US" dirty="0"/>
              <a:t>Program Execution: A Series of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2330365" y="4445036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2330365" y="5002550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2330365" y="5560064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2330365" y="6117578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8168408" y="4561044"/>
            <a:ext cx="256352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8168408" y="3685172"/>
            <a:ext cx="25635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8168408" y="5121591"/>
            <a:ext cx="256352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8168408" y="5677425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8168408" y="6236618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F6099E-2B6F-2AA1-9807-877FB14D834D}"/>
              </a:ext>
            </a:extLst>
          </p:cNvPr>
          <p:cNvSpPr txBox="1"/>
          <p:nvPr/>
        </p:nvSpPr>
        <p:spPr>
          <a:xfrm>
            <a:off x="2067223" y="4039657"/>
            <a:ext cx="356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Content in Text segment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67BD87-7533-433B-075B-F1E84D891745}"/>
              </a:ext>
            </a:extLst>
          </p:cNvPr>
          <p:cNvSpPr txBox="1"/>
          <p:nvPr/>
        </p:nvSpPr>
        <p:spPr>
          <a:xfrm>
            <a:off x="10759184" y="373167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initial values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058A17-7EF2-3D86-91E6-2F2B3C8540E2}"/>
              </a:ext>
            </a:extLst>
          </p:cNvPr>
          <p:cNvGrpSpPr/>
          <p:nvPr/>
        </p:nvGrpSpPr>
        <p:grpSpPr>
          <a:xfrm>
            <a:off x="4835278" y="4470074"/>
            <a:ext cx="1620957" cy="2205018"/>
            <a:chOff x="5949340" y="4492112"/>
            <a:chExt cx="1620957" cy="22050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01EA5F-52C5-D364-1F48-7424A666C8F4}"/>
                </a:ext>
              </a:extLst>
            </p:cNvPr>
            <p:cNvSpPr txBox="1"/>
            <p:nvPr/>
          </p:nvSpPr>
          <p:spPr>
            <a:xfrm>
              <a:off x="5962559" y="449211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437424-FB87-B517-5733-971500A0B7CA}"/>
                </a:ext>
              </a:extLst>
            </p:cNvPr>
            <p:cNvSpPr txBox="1"/>
            <p:nvPr/>
          </p:nvSpPr>
          <p:spPr>
            <a:xfrm>
              <a:off x="5949340" y="632779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memory 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8D63629-58E1-56EA-DBDA-8ED95E6AFD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580" y="46205"/>
            <a:ext cx="3172736" cy="315386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4F73E97-50BD-B58E-B324-7D46E19B3822}"/>
              </a:ext>
            </a:extLst>
          </p:cNvPr>
          <p:cNvGrpSpPr/>
          <p:nvPr/>
        </p:nvGrpSpPr>
        <p:grpSpPr>
          <a:xfrm>
            <a:off x="8014505" y="2157663"/>
            <a:ext cx="3583032" cy="1476480"/>
            <a:chOff x="8014505" y="2157663"/>
            <a:chExt cx="3583032" cy="14764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165A8C-F525-A09F-89E0-843EA9CA0849}"/>
                </a:ext>
              </a:extLst>
            </p:cNvPr>
            <p:cNvSpPr txBox="1"/>
            <p:nvPr/>
          </p:nvSpPr>
          <p:spPr>
            <a:xfrm>
              <a:off x="8014505" y="3264811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contents inside the CPU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98262EC-EF6D-1A50-E903-69782169E18E}"/>
                </a:ext>
              </a:extLst>
            </p:cNvPr>
            <p:cNvCxnSpPr/>
            <p:nvPr/>
          </p:nvCxnSpPr>
          <p:spPr>
            <a:xfrm flipV="1">
              <a:off x="8662737" y="2157663"/>
              <a:ext cx="1243263" cy="1136577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289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 uiExpand="1" build="p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8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65311</TotalTime>
  <Words>7935</Words>
  <Application>Microsoft Macintosh PowerPoint</Application>
  <PresentationFormat>Widescreen</PresentationFormat>
  <Paragraphs>1552</Paragraphs>
  <Slides>64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ＭＳ Ｐゴシック</vt:lpstr>
      <vt:lpstr>宋体</vt:lpstr>
      <vt:lpstr>Arial</vt:lpstr>
      <vt:lpstr>Arial Regular</vt:lpstr>
      <vt:lpstr>Calibri</vt:lpstr>
      <vt:lpstr>CMU Bright</vt:lpstr>
      <vt:lpstr>Consolas</vt:lpstr>
      <vt:lpstr>Courier New</vt:lpstr>
      <vt:lpstr>Wingdings</vt:lpstr>
      <vt:lpstr>Theme1</vt:lpstr>
      <vt:lpstr>PowerPoint Presentation</vt:lpstr>
      <vt:lpstr>Arm Core Floorplan</vt:lpstr>
      <vt:lpstr>32-Bit Arm - Registers</vt:lpstr>
      <vt:lpstr>Using AMR-32  Registers</vt:lpstr>
      <vt:lpstr>Assembly and Machine Code</vt:lpstr>
      <vt:lpstr>Anatomy of an Assembly instruction</vt:lpstr>
      <vt:lpstr>Meaning of an Instruction</vt:lpstr>
      <vt:lpstr>32-Bit Arm - Registers</vt:lpstr>
      <vt:lpstr>Program Execution: A Series of Instructions</vt:lpstr>
      <vt:lpstr>How to Access Memory?</vt:lpstr>
      <vt:lpstr>32-Bit Arm is a Load/Store Architecture</vt:lpstr>
      <vt:lpstr>Load/Store: Load</vt:lpstr>
      <vt:lpstr>Load/Store: Store</vt:lpstr>
      <vt:lpstr>Arm Register Summary</vt:lpstr>
      <vt:lpstr>AArch32 Instruction Categories</vt:lpstr>
      <vt:lpstr>First Look: Copying Values Between Registers - MOV</vt:lpstr>
      <vt:lpstr>mov – Copies Register Content between registers</vt:lpstr>
      <vt:lpstr>First Look: Add/Sub Registers</vt:lpstr>
      <vt:lpstr>add/sub – Add or Subtract two integers</vt:lpstr>
      <vt:lpstr>Writing a Sequence of Add &amp; Subtract Instructions</vt:lpstr>
      <vt:lpstr>Line Layout in an Arm Assembly Source</vt:lpstr>
      <vt:lpstr>Labels in Arm Assembly - 1</vt:lpstr>
      <vt:lpstr>Labels in Arm Assembly - 2</vt:lpstr>
      <vt:lpstr>Unconditional Branching –   Forces Execution to Continue at a Specified Label (goto)</vt:lpstr>
      <vt:lpstr>Examples of of Unconditional Branching</vt:lpstr>
      <vt:lpstr>Never Branch to the following instruction: It is not needed!</vt:lpstr>
      <vt:lpstr>Anatomy of a Conditional Branch: If statement</vt:lpstr>
      <vt:lpstr>cmp/cmm – Making Conditional Tests</vt:lpstr>
      <vt:lpstr>Quick Overview of the Condition Bits/Flags</vt:lpstr>
      <vt:lpstr>Conditional Tests: Implementing ARM Branch guards</vt:lpstr>
      <vt:lpstr>Branch and Loop Guard Strategy</vt:lpstr>
      <vt:lpstr>Program Flow:  Simple If statement, No Else</vt:lpstr>
      <vt:lpstr>Branch Guard "Adjustment" Table Preserving C Block Order In Assembly</vt:lpstr>
      <vt:lpstr>Arm Conditional Branching Simple IF no else</vt:lpstr>
      <vt:lpstr>If statement examples – Branch Around the True block!</vt:lpstr>
      <vt:lpstr>Branching Avoid: Spaghetti Code ("goto structure")</vt:lpstr>
      <vt:lpstr>Program Flow: If with an  Else</vt:lpstr>
      <vt:lpstr>If with an Else Examples</vt:lpstr>
      <vt:lpstr>If with an Else Examples</vt:lpstr>
      <vt:lpstr>If statement – C Block Reordering</vt:lpstr>
      <vt:lpstr>Preserving the same branch guard test</vt:lpstr>
      <vt:lpstr>Switch Statement </vt:lpstr>
      <vt:lpstr>Bad Style: Branching Upwards (When Not a loop)</vt:lpstr>
      <vt:lpstr>Review – Short Circuit or Minimal Evaluation</vt:lpstr>
      <vt:lpstr>Program Flow – If statements &amp;&amp; compound tests - 1</vt:lpstr>
      <vt:lpstr>Program Flow – If statements &amp;&amp; compound tests - 2</vt:lpstr>
      <vt:lpstr>Program Flow – If statements || compound tests - 1</vt:lpstr>
      <vt:lpstr>Program Flow – If statements || compound tests - 2</vt:lpstr>
      <vt:lpstr>Program Flow – Pre-test and Post-test Loop Guards</vt:lpstr>
      <vt:lpstr>Pre-Test Guards - While Loop</vt:lpstr>
      <vt:lpstr>Pre-Test Guards - While Loop</vt:lpstr>
      <vt:lpstr>Post-Test Guards – Do While Loop</vt:lpstr>
      <vt:lpstr>Post-Test Guards – Do While Loop</vt:lpstr>
      <vt:lpstr>Program Flow – Counting (For) Loop Version 1</vt:lpstr>
      <vt:lpstr>Program Flow – Counting (For) Loop – Version 2</vt:lpstr>
      <vt:lpstr>Nested loops</vt:lpstr>
      <vt:lpstr>Keep loops Properly Nested:   Do not branch into the middle of a loop</vt:lpstr>
      <vt:lpstr>Extra Slides</vt:lpstr>
      <vt:lpstr>CPU Operational Overview: Executing Machine Code</vt:lpstr>
      <vt:lpstr>Program Execution: Looping in the Execution Flow</vt:lpstr>
      <vt:lpstr>Branch Target Address (BTA): What Is imm24?</vt:lpstr>
      <vt:lpstr>Program Flow – multiple branches, one cmp </vt:lpstr>
      <vt:lpstr>How are I – Type Constants Encoded in the instruction?</vt:lpstr>
      <vt:lpstr>Rot4 - Imm8 Values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2881</cp:revision>
  <cp:lastPrinted>2022-11-21T23:10:47Z</cp:lastPrinted>
  <dcterms:created xsi:type="dcterms:W3CDTF">2018-10-05T16:35:28Z</dcterms:created>
  <dcterms:modified xsi:type="dcterms:W3CDTF">2024-05-05T21:31:13Z</dcterms:modified>
  <cp:category/>
</cp:coreProperties>
</file>